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Lst>
  <p:notesMasterIdLst>
    <p:notesMasterId r:id="rId17"/>
  </p:notesMasterIdLst>
  <p:sldIdLst>
    <p:sldId id="256" r:id="rId2"/>
    <p:sldId id="269" r:id="rId3"/>
    <p:sldId id="257" r:id="rId4"/>
    <p:sldId id="258" r:id="rId5"/>
    <p:sldId id="259" r:id="rId6"/>
    <p:sldId id="260" r:id="rId7"/>
    <p:sldId id="261" r:id="rId8"/>
    <p:sldId id="262" r:id="rId9"/>
    <p:sldId id="263" r:id="rId10"/>
    <p:sldId id="268" r:id="rId11"/>
    <p:sldId id="265" r:id="rId12"/>
    <p:sldId id="264" r:id="rId13"/>
    <p:sldId id="266" r:id="rId14"/>
    <p:sldId id="270" r:id="rId15"/>
    <p:sldId id="267"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8568D42-DD54-4927-A6B1-ECEA10885D94}">
  <a:tblStyle styleId="{B8568D42-DD54-4927-A6B1-ECEA10885D9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7" d="100"/>
          <a:sy n="97" d="100"/>
        </p:scale>
        <p:origin x="60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3.png>
</file>

<file path=ppt/media/image4.jpg>
</file>

<file path=ppt/media/image5.gif>
</file>

<file path=ppt/media/image6.gif>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 name="Shape 1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 name="Shape 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Shape 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8" name="Shape 7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0" name="Shape 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46303" y="709435"/>
            <a:ext cx="6477805" cy="1963916"/>
          </a:xfrm>
        </p:spPr>
        <p:txBody>
          <a:bodyPr bIns="0" anchor="b">
            <a:normAutofit/>
          </a:bodyPr>
          <a:lstStyle>
            <a:lvl1pPr algn="l">
              <a:defRPr sz="4950"/>
            </a:lvl1pPr>
          </a:lstStyle>
          <a:p>
            <a:r>
              <a:rPr lang="en-US"/>
              <a:t>Click to edit Master title style</a:t>
            </a:r>
            <a:endParaRPr lang="en-US" dirty="0"/>
          </a:p>
        </p:txBody>
      </p:sp>
      <p:sp>
        <p:nvSpPr>
          <p:cNvPr id="3" name="Subtitle 2"/>
          <p:cNvSpPr>
            <a:spLocks noGrp="1"/>
          </p:cNvSpPr>
          <p:nvPr>
            <p:ph type="subTitle" idx="1"/>
          </p:nvPr>
        </p:nvSpPr>
        <p:spPr>
          <a:xfrm>
            <a:off x="846303" y="2673351"/>
            <a:ext cx="6477804" cy="803321"/>
          </a:xfrm>
        </p:spPr>
        <p:txBody>
          <a:bodyPr tIns="91440" bIns="91440">
            <a:normAutofit/>
          </a:bodyPr>
          <a:lstStyle>
            <a:lvl1pPr marL="0" indent="0" algn="l">
              <a:buNone/>
              <a:defRPr sz="1350" b="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7/11/2018</a:t>
            </a:fld>
            <a:endParaRPr lang="en-US" dirty="0"/>
          </a:p>
        </p:txBody>
      </p:sp>
      <p:sp>
        <p:nvSpPr>
          <p:cNvPr id="5" name="Footer Placeholder 4"/>
          <p:cNvSpPr>
            <a:spLocks noGrp="1"/>
          </p:cNvSpPr>
          <p:nvPr>
            <p:ph type="ftr" sz="quarter" idx="11"/>
          </p:nvPr>
        </p:nvSpPr>
        <p:spPr>
          <a:xfrm>
            <a:off x="845343" y="246981"/>
            <a:ext cx="4457751" cy="231901"/>
          </a:xfrm>
        </p:spPr>
        <p:txBody>
          <a:bodyPr/>
          <a:lstStyle/>
          <a:p>
            <a:endParaRPr lang="en-US" dirty="0"/>
          </a:p>
        </p:txBody>
      </p:sp>
      <p:sp>
        <p:nvSpPr>
          <p:cNvPr id="6" name="Slide Number Placeholder 5"/>
          <p:cNvSpPr>
            <a:spLocks noGrp="1"/>
          </p:cNvSpPr>
          <p:nvPr>
            <p:ph type="sldNum" sz="quarter" idx="12"/>
          </p:nvPr>
        </p:nvSpPr>
        <p:spPr>
          <a:xfrm>
            <a:off x="7443295" y="101197"/>
            <a:ext cx="608264" cy="377684"/>
          </a:xfrm>
        </p:spPr>
        <p:txBody>
          <a:bodyPr/>
          <a:lstStyle/>
          <a:p>
            <a:pPr marL="0" lvl="0" indent="0">
              <a:spcBef>
                <a:spcPts val="0"/>
              </a:spcBef>
              <a:spcAft>
                <a:spcPts val="0"/>
              </a:spcAft>
              <a:buNone/>
            </a:pPr>
            <a:fld id="{00000000-1234-1234-1234-123412341234}" type="slidenum">
              <a:rPr lang="en-GB" smtClean="0"/>
              <a:t>‹#›</a:t>
            </a:fld>
            <a:endParaRPr lang="en-GB"/>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844095" y="482598"/>
            <a:ext cx="7207758" cy="116586"/>
          </a:xfrm>
          <a:prstGeom prst="rect">
            <a:avLst/>
          </a:prstGeom>
          <a:noFill/>
          <a:ln>
            <a:noFill/>
          </a:ln>
        </p:spPr>
      </p:pic>
    </p:spTree>
    <p:extLst>
      <p:ext uri="{BB962C8B-B14F-4D97-AF65-F5344CB8AC3E}">
        <p14:creationId xmlns:p14="http://schemas.microsoft.com/office/powerpoint/2010/main" val="206682254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GB" smtClean="0"/>
              <a:t>‹#›</a:t>
            </a:fld>
            <a:endParaRPr lang="en-GB"/>
          </a:p>
        </p:txBody>
      </p:sp>
      <p:pic>
        <p:nvPicPr>
          <p:cNvPr id="15" name="Picture 14"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844095" y="482598"/>
            <a:ext cx="7207758" cy="116586"/>
          </a:xfrm>
          <a:prstGeom prst="rect">
            <a:avLst/>
          </a:prstGeom>
          <a:noFill/>
          <a:ln>
            <a:noFill/>
          </a:ln>
        </p:spPr>
      </p:pic>
    </p:spTree>
    <p:extLst>
      <p:ext uri="{BB962C8B-B14F-4D97-AF65-F5344CB8AC3E}">
        <p14:creationId xmlns:p14="http://schemas.microsoft.com/office/powerpoint/2010/main" val="186993402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3532" y="599230"/>
            <a:ext cx="1211807" cy="3494917"/>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47702" y="599230"/>
            <a:ext cx="5871623" cy="34949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GB" smtClean="0"/>
              <a:t>‹#›</a:t>
            </a:fld>
            <a:endParaRPr lang="en-GB"/>
          </a:p>
        </p:txBody>
      </p:sp>
      <p:pic>
        <p:nvPicPr>
          <p:cNvPr id="17" name="Picture 16"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59215" b="36435"/>
          <a:stretch/>
        </p:blipFill>
        <p:spPr>
          <a:xfrm rot="5400000">
            <a:off x="6481709" y="2285187"/>
            <a:ext cx="3497580" cy="116586"/>
          </a:xfrm>
          <a:prstGeom prst="rect">
            <a:avLst/>
          </a:prstGeom>
          <a:noFill/>
          <a:ln>
            <a:noFill/>
          </a:ln>
        </p:spPr>
      </p:pic>
    </p:spTree>
    <p:extLst>
      <p:ext uri="{BB962C8B-B14F-4D97-AF65-F5344CB8AC3E}">
        <p14:creationId xmlns:p14="http://schemas.microsoft.com/office/powerpoint/2010/main" val="53499681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2122940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sz="900"/>
            </a:lvl1pPr>
          </a:lstStyle>
          <a:p>
            <a:fld id="{48A87A34-81AB-432B-8DAE-1953F412C126}" type="datetimeFigureOut">
              <a:rPr lang="en-US" smtClean="0"/>
              <a:t>7/11/2018</a:t>
            </a:fld>
            <a:endParaRPr lang="en-US" dirty="0"/>
          </a:p>
        </p:txBody>
      </p:sp>
      <p:sp>
        <p:nvSpPr>
          <p:cNvPr id="5" name="Footer Placeholder 4"/>
          <p:cNvSpPr>
            <a:spLocks noGrp="1"/>
          </p:cNvSpPr>
          <p:nvPr>
            <p:ph type="ftr" sz="quarter" idx="11"/>
          </p:nvPr>
        </p:nvSpPr>
        <p:spPr/>
        <p:txBody>
          <a:bodyPr/>
          <a:lstStyle>
            <a:lvl1pPr>
              <a:defRPr sz="900"/>
            </a:lvl1p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GB" smtClean="0"/>
              <a:t>‹#›</a:t>
            </a:fld>
            <a:endParaRPr lang="en-GB"/>
          </a:p>
        </p:txBody>
      </p:sp>
      <p:pic>
        <p:nvPicPr>
          <p:cNvPr id="24" name="Picture 2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844095" y="482598"/>
            <a:ext cx="7207758" cy="116586"/>
          </a:xfrm>
          <a:prstGeom prst="rect">
            <a:avLst/>
          </a:prstGeom>
          <a:noFill/>
          <a:ln>
            <a:noFill/>
          </a:ln>
        </p:spPr>
      </p:pic>
    </p:spTree>
    <p:extLst>
      <p:ext uri="{BB962C8B-B14F-4D97-AF65-F5344CB8AC3E}">
        <p14:creationId xmlns:p14="http://schemas.microsoft.com/office/powerpoint/2010/main" val="139907243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6875" y="1317097"/>
            <a:ext cx="6464295" cy="1537549"/>
          </a:xfrm>
        </p:spPr>
        <p:txBody>
          <a:bodyPr anchor="b">
            <a:normAutofit/>
          </a:bodyPr>
          <a:lstStyle>
            <a:lvl1pPr algn="l">
              <a:defRPr sz="2700"/>
            </a:lvl1pPr>
          </a:lstStyle>
          <a:p>
            <a:r>
              <a:rPr lang="en-US"/>
              <a:t>Click to edit Master title style</a:t>
            </a:r>
            <a:endParaRPr lang="en-US" dirty="0"/>
          </a:p>
        </p:txBody>
      </p:sp>
      <p:sp>
        <p:nvSpPr>
          <p:cNvPr id="3" name="Text Placeholder 2"/>
          <p:cNvSpPr>
            <a:spLocks noGrp="1"/>
          </p:cNvSpPr>
          <p:nvPr>
            <p:ph type="body" idx="1" hasCustomPrompt="1"/>
          </p:nvPr>
        </p:nvSpPr>
        <p:spPr>
          <a:xfrm>
            <a:off x="846875" y="2854647"/>
            <a:ext cx="6464295" cy="759697"/>
          </a:xfrm>
        </p:spPr>
        <p:txBody>
          <a:bodyPr tIns="91440">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7/11/2018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GB" smtClean="0"/>
              <a:t>‹#›</a:t>
            </a:fld>
            <a:endParaRPr lang="en-GB"/>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844095" y="482598"/>
            <a:ext cx="7207758" cy="116586"/>
          </a:xfrm>
          <a:prstGeom prst="rect">
            <a:avLst/>
          </a:prstGeom>
          <a:noFill/>
          <a:ln>
            <a:noFill/>
          </a:ln>
        </p:spPr>
      </p:pic>
    </p:spTree>
    <p:extLst>
      <p:ext uri="{BB962C8B-B14F-4D97-AF65-F5344CB8AC3E}">
        <p14:creationId xmlns:p14="http://schemas.microsoft.com/office/powerpoint/2010/main" val="90040477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48290" y="718528"/>
            <a:ext cx="7204226" cy="79447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46875" y="1624216"/>
            <a:ext cx="3483864" cy="247038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71705" y="1628827"/>
            <a:ext cx="3483864" cy="24653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7/11/2018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GB" smtClean="0"/>
              <a:t>‹#›</a:t>
            </a:fld>
            <a:endParaRPr lang="en-GB"/>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844095" y="482598"/>
            <a:ext cx="7207758" cy="116586"/>
          </a:xfrm>
          <a:prstGeom prst="rect">
            <a:avLst/>
          </a:prstGeom>
          <a:noFill/>
          <a:ln>
            <a:noFill/>
          </a:ln>
        </p:spPr>
      </p:pic>
    </p:spTree>
    <p:extLst>
      <p:ext uri="{BB962C8B-B14F-4D97-AF65-F5344CB8AC3E}">
        <p14:creationId xmlns:p14="http://schemas.microsoft.com/office/powerpoint/2010/main" val="336762188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6875" y="715003"/>
            <a:ext cx="7205746" cy="792239"/>
          </a:xfrm>
        </p:spPr>
        <p:txBody>
          <a:bodyPr/>
          <a:lstStyle/>
          <a:p>
            <a:r>
              <a:rPr lang="en-US"/>
              <a:t>Click to edit Master title style</a:t>
            </a:r>
            <a:endParaRPr lang="en-US" dirty="0"/>
          </a:p>
        </p:txBody>
      </p:sp>
      <p:sp>
        <p:nvSpPr>
          <p:cNvPr id="3" name="Text Placeholder 2"/>
          <p:cNvSpPr>
            <a:spLocks noGrp="1"/>
          </p:cNvSpPr>
          <p:nvPr>
            <p:ph type="body" idx="1"/>
          </p:nvPr>
        </p:nvSpPr>
        <p:spPr>
          <a:xfrm>
            <a:off x="846875" y="1627296"/>
            <a:ext cx="3483864" cy="601457"/>
          </a:xfrm>
        </p:spPr>
        <p:txBody>
          <a:bodyPr anchor="b">
            <a:normAutofit/>
          </a:bodyPr>
          <a:lstStyle>
            <a:lvl1pPr marL="0" indent="0">
              <a:lnSpc>
                <a:spcPct val="100000"/>
              </a:lnSpc>
              <a:buNone/>
              <a:defRPr sz="2100" b="0" cap="none"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846875" y="2230836"/>
            <a:ext cx="3483864" cy="18704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70753" y="1629886"/>
            <a:ext cx="3483864" cy="601678"/>
          </a:xfrm>
        </p:spPr>
        <p:txBody>
          <a:bodyPr anchor="b">
            <a:normAutofit/>
          </a:bodyPr>
          <a:lstStyle>
            <a:lvl1pPr marL="0" indent="0">
              <a:lnSpc>
                <a:spcPct val="100000"/>
              </a:lnSpc>
              <a:buNone/>
              <a:defRPr sz="2100" b="0" cap="none"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570753" y="2228752"/>
            <a:ext cx="3483864" cy="18653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7/11/2018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GB" smtClean="0"/>
              <a:t>‹#›</a:t>
            </a:fld>
            <a:endParaRPr lang="en-GB"/>
          </a:p>
        </p:txBody>
      </p:sp>
      <p:pic>
        <p:nvPicPr>
          <p:cNvPr id="18" name="Picture 17"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844095" y="482598"/>
            <a:ext cx="7207758" cy="116586"/>
          </a:xfrm>
          <a:prstGeom prst="rect">
            <a:avLst/>
          </a:prstGeom>
          <a:noFill/>
          <a:ln>
            <a:noFill/>
          </a:ln>
        </p:spPr>
      </p:pic>
    </p:spTree>
    <p:extLst>
      <p:ext uri="{BB962C8B-B14F-4D97-AF65-F5344CB8AC3E}">
        <p14:creationId xmlns:p14="http://schemas.microsoft.com/office/powerpoint/2010/main" val="90750787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7/11/2018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GB" smtClean="0"/>
              <a:t>‹#›</a:t>
            </a:fld>
            <a:endParaRPr lang="en-GB"/>
          </a:p>
        </p:txBody>
      </p:sp>
      <p:pic>
        <p:nvPicPr>
          <p:cNvPr id="14" name="Picture 13"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844095" y="482598"/>
            <a:ext cx="7207758" cy="116586"/>
          </a:xfrm>
          <a:prstGeom prst="rect">
            <a:avLst/>
          </a:prstGeom>
          <a:noFill/>
          <a:ln>
            <a:noFill/>
          </a:ln>
        </p:spPr>
      </p:pic>
    </p:spTree>
    <p:extLst>
      <p:ext uri="{BB962C8B-B14F-4D97-AF65-F5344CB8AC3E}">
        <p14:creationId xmlns:p14="http://schemas.microsoft.com/office/powerpoint/2010/main" val="326726327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7/11/2018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986340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3219" y="714434"/>
            <a:ext cx="2456260" cy="1741632"/>
          </a:xfrm>
        </p:spPr>
        <p:txBody>
          <a:bodyPr anchor="b">
            <a:normAutofit/>
          </a:bodyPr>
          <a:lstStyle>
            <a:lvl1pPr algn="l">
              <a:defRPr sz="1800"/>
            </a:lvl1pPr>
          </a:lstStyle>
          <a:p>
            <a:r>
              <a:rPr lang="en-US"/>
              <a:t>Click to edit Master title style</a:t>
            </a:r>
            <a:endParaRPr lang="en-US" dirty="0"/>
          </a:p>
        </p:txBody>
      </p:sp>
      <p:sp>
        <p:nvSpPr>
          <p:cNvPr id="3" name="Content Placeholder 2"/>
          <p:cNvSpPr>
            <a:spLocks noGrp="1"/>
          </p:cNvSpPr>
          <p:nvPr>
            <p:ph idx="1"/>
          </p:nvPr>
        </p:nvSpPr>
        <p:spPr>
          <a:xfrm>
            <a:off x="3542500" y="714434"/>
            <a:ext cx="4509353" cy="337891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3219" y="2456065"/>
            <a:ext cx="2456260" cy="1634189"/>
          </a:xfr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7/11/2018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spcBef>
                <a:spcPts val="0"/>
              </a:spcBef>
              <a:spcAft>
                <a:spcPts val="0"/>
              </a:spcAft>
              <a:buNone/>
            </a:pPr>
            <a:fld id="{00000000-1234-1234-1234-123412341234}" type="slidenum">
              <a:rPr lang="en-GB" smtClean="0"/>
              <a:t>‹#›</a:t>
            </a:fld>
            <a:endParaRPr lang="en-GB"/>
          </a:p>
        </p:txBody>
      </p:sp>
      <p:pic>
        <p:nvPicPr>
          <p:cNvPr id="16" name="Picture 15"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844095" y="482598"/>
            <a:ext cx="7207758" cy="116586"/>
          </a:xfrm>
          <a:prstGeom prst="rect">
            <a:avLst/>
          </a:prstGeom>
          <a:noFill/>
          <a:ln>
            <a:noFill/>
          </a:ln>
        </p:spPr>
      </p:pic>
    </p:spTree>
    <p:extLst>
      <p:ext uri="{BB962C8B-B14F-4D97-AF65-F5344CB8AC3E}">
        <p14:creationId xmlns:p14="http://schemas.microsoft.com/office/powerpoint/2010/main" val="24999438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5608041" y="361628"/>
            <a:ext cx="3055900" cy="3861826"/>
            <a:chOff x="7477387" y="482170"/>
            <a:chExt cx="4074533" cy="5149101"/>
          </a:xfrm>
        </p:grpSpPr>
        <p:sp>
          <p:nvSpPr>
            <p:cNvPr id="18" name="Rectangle 17"/>
            <p:cNvSpPr/>
            <p:nvPr/>
          </p:nvSpPr>
          <p:spPr>
            <a:xfrm>
              <a:off x="7477387" y="482170"/>
              <a:ext cx="4074533" cy="5149101"/>
            </a:xfrm>
            <a:prstGeom prst="rect">
              <a:avLst/>
            </a:prstGeom>
            <a:gradFill>
              <a:gsLst>
                <a:gs pos="0">
                  <a:schemeClr val="tx1">
                    <a:lumMod val="85000"/>
                    <a:lumOff val="15000"/>
                  </a:schemeClr>
                </a:gs>
                <a:gs pos="100000">
                  <a:schemeClr val="tx1">
                    <a:lumMod val="95000"/>
                    <a:lumOff val="5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14300" prst="artDeco"/>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846843" y="847135"/>
            <a:ext cx="4391154" cy="1443156"/>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3292" y="841907"/>
            <a:ext cx="2093378" cy="2899745"/>
          </a:xfr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46185" y="2290291"/>
            <a:ext cx="4384865" cy="1572010"/>
          </a:xfrm>
        </p:spPr>
        <p:txBody>
          <a:bodyPr>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a:xfrm>
            <a:off x="843975" y="4102393"/>
            <a:ext cx="4387204" cy="240092"/>
          </a:xfrm>
        </p:spPr>
        <p:txBody>
          <a:bodyPr/>
          <a:lstStyle>
            <a:lvl1pPr algn="l">
              <a:defRPr/>
            </a:lvl1pPr>
          </a:lstStyle>
          <a:p>
            <a:fld id="{48A87A34-81AB-432B-8DAE-1953F412C126}" type="datetimeFigureOut">
              <a:rPr lang="en-US" smtClean="0"/>
              <a:pPr/>
              <a:t>7/11/2018</a:t>
            </a:fld>
            <a:endParaRPr lang="en-US" dirty="0"/>
          </a:p>
        </p:txBody>
      </p:sp>
      <p:sp>
        <p:nvSpPr>
          <p:cNvPr id="6" name="Footer Placeholder 5"/>
          <p:cNvSpPr>
            <a:spLocks noGrp="1"/>
          </p:cNvSpPr>
          <p:nvPr>
            <p:ph type="ftr" sz="quarter" idx="11"/>
          </p:nvPr>
        </p:nvSpPr>
        <p:spPr>
          <a:xfrm>
            <a:off x="843975" y="238981"/>
            <a:ext cx="3658364" cy="240698"/>
          </a:xfrm>
        </p:spPr>
        <p:txBody>
          <a:bodyPr/>
          <a:lstStyle/>
          <a:p>
            <a:endParaRPr lang="en-US" dirty="0"/>
          </a:p>
        </p:txBody>
      </p:sp>
      <p:sp>
        <p:nvSpPr>
          <p:cNvPr id="7" name="Slide Number Placeholder 6"/>
          <p:cNvSpPr>
            <a:spLocks noGrp="1"/>
          </p:cNvSpPr>
          <p:nvPr>
            <p:ph type="sldNum" sz="quarter" idx="12"/>
          </p:nvPr>
        </p:nvSpPr>
        <p:spPr>
          <a:xfrm>
            <a:off x="4632596" y="103056"/>
            <a:ext cx="608264" cy="377684"/>
          </a:xfrm>
        </p:spPr>
        <p:txBody>
          <a:bodyPr/>
          <a:lstStyle/>
          <a:p>
            <a:pPr marL="0" lvl="0" indent="0">
              <a:spcBef>
                <a:spcPts val="0"/>
              </a:spcBef>
              <a:spcAft>
                <a:spcPts val="0"/>
              </a:spcAft>
              <a:buNone/>
            </a:pPr>
            <a:fld id="{00000000-1234-1234-1234-123412341234}" type="slidenum">
              <a:rPr lang="en-GB" smtClean="0"/>
              <a:t>‹#›</a:t>
            </a:fld>
            <a:endParaRPr lang="en-GB"/>
          </a:p>
        </p:txBody>
      </p:sp>
      <p:pic>
        <p:nvPicPr>
          <p:cNvPr id="22" name="Picture 21" descr="RedHashing.emf"/>
          <p:cNvPicPr>
            <a:picLocks/>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844095" y="482598"/>
            <a:ext cx="4409694" cy="116586"/>
          </a:xfrm>
          <a:prstGeom prst="rect">
            <a:avLst/>
          </a:prstGeom>
          <a:noFill/>
          <a:ln>
            <a:noFill/>
          </a:ln>
        </p:spPr>
      </p:pic>
    </p:spTree>
    <p:extLst>
      <p:ext uri="{BB962C8B-B14F-4D97-AF65-F5344CB8AC3E}">
        <p14:creationId xmlns:p14="http://schemas.microsoft.com/office/powerpoint/2010/main" val="38253665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14">
            <a:extLst>
              <a:ext uri="{28A0092B-C50C-407E-A947-70E740481C1C}">
                <a14:useLocalDpi xmlns:a14="http://schemas.microsoft.com/office/drawing/2010/main" val="0"/>
              </a:ext>
            </a:extLst>
          </a:blip>
          <a:srcRect t="1538" b="-1538"/>
          <a:stretch/>
        </p:blipFill>
        <p:spPr>
          <a:xfrm>
            <a:off x="0" y="4589502"/>
            <a:ext cx="9144000" cy="557213"/>
          </a:xfrm>
          <a:prstGeom prst="rect">
            <a:avLst/>
          </a:prstGeom>
        </p:spPr>
      </p:pic>
      <p:sp>
        <p:nvSpPr>
          <p:cNvPr id="13" name="Rectangle 12"/>
          <p:cNvSpPr/>
          <p:nvPr/>
        </p:nvSpPr>
        <p:spPr>
          <a:xfrm>
            <a:off x="0" y="351577"/>
            <a:ext cx="9144000" cy="4235268"/>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p:cNvCxnSpPr/>
          <p:nvPr/>
        </p:nvCxnSpPr>
        <p:spPr>
          <a:xfrm>
            <a:off x="0" y="4590952"/>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847703" y="714994"/>
            <a:ext cx="7202456" cy="78692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847703" y="1628827"/>
            <a:ext cx="7202456" cy="247093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5424623" y="247778"/>
            <a:ext cx="1886547" cy="231901"/>
          </a:xfrm>
          <a:prstGeom prst="rect">
            <a:avLst/>
          </a:prstGeom>
        </p:spPr>
        <p:txBody>
          <a:bodyPr vert="horz" lIns="91440" tIns="45720" rIns="91440" bIns="45720" rtlCol="0" anchor="ctr"/>
          <a:lstStyle>
            <a:lvl1pPr algn="r">
              <a:defRPr sz="750">
                <a:solidFill>
                  <a:schemeClr val="tx1">
                    <a:tint val="75000"/>
                  </a:schemeClr>
                </a:solidFill>
              </a:defRPr>
            </a:lvl1pPr>
          </a:lstStyle>
          <a:p>
            <a:fld id="{48A87A34-81AB-432B-8DAE-1953F412C126}" type="datetimeFigureOut">
              <a:rPr lang="en-US" smtClean="0"/>
              <a:pPr/>
              <a:t>7/11/2018</a:t>
            </a:fld>
            <a:endParaRPr lang="en-US" dirty="0"/>
          </a:p>
        </p:txBody>
      </p:sp>
      <p:sp>
        <p:nvSpPr>
          <p:cNvPr id="5" name="Footer Placeholder 4"/>
          <p:cNvSpPr>
            <a:spLocks noGrp="1"/>
          </p:cNvSpPr>
          <p:nvPr>
            <p:ph type="ftr" sz="quarter" idx="3"/>
          </p:nvPr>
        </p:nvSpPr>
        <p:spPr>
          <a:xfrm>
            <a:off x="847703" y="246981"/>
            <a:ext cx="4454127" cy="231901"/>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7438558" y="103056"/>
            <a:ext cx="608264" cy="377684"/>
          </a:xfrm>
          <a:prstGeom prst="rect">
            <a:avLst/>
          </a:prstGeom>
        </p:spPr>
        <p:txBody>
          <a:bodyPr vert="horz" lIns="91440" tIns="45720" rIns="91440" bIns="45720" rtlCol="0" anchor="t"/>
          <a:lstStyle>
            <a:lvl1pPr algn="r">
              <a:defRPr sz="2100">
                <a:solidFill>
                  <a:schemeClr val="accent1"/>
                </a:solidFill>
              </a:defRPr>
            </a:lvl1pPr>
          </a:lstStyle>
          <a:p>
            <a:pPr marL="0" lvl="0" indent="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4187333509"/>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hf sldNum="0" hdr="0" ftr="0" dt="0"/>
  <p:txStyles>
    <p:titleStyle>
      <a:lvl1pPr algn="l" defTabSz="685800" rtl="0" eaLnBrk="1" latinLnBrk="0" hangingPunct="1">
        <a:lnSpc>
          <a:spcPct val="90000"/>
        </a:lnSpc>
        <a:spcBef>
          <a:spcPct val="0"/>
        </a:spcBef>
        <a:buNone/>
        <a:defRPr sz="2400" b="0" i="0" kern="1200" cap="none">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00000"/>
        <a:buFont typeface="Arial" panose="020B0604020202020204" pitchFamily="34" charset="0"/>
        <a:buChar char="•"/>
        <a:defRPr sz="15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350" kern="1200" cap="none"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atMod val="80000"/>
                <a:lumMod val="106000"/>
              </a:schemeClr>
            </a:gs>
            <a:gs pos="100000">
              <a:schemeClr val="bg1">
                <a:shade val="80000"/>
                <a:lumMod val="108000"/>
              </a:schemeClr>
            </a:gs>
          </a:gsLst>
          <a:path path="circle">
            <a:fillToRect l="43000" r="43000" b="100000"/>
          </a:path>
        </a:gradFill>
        <a:effectLst/>
      </p:bgPr>
    </p:bg>
    <p:spTree>
      <p:nvGrpSpPr>
        <p:cNvPr id="1" name="Shape 53"/>
        <p:cNvGrpSpPr/>
        <p:nvPr/>
      </p:nvGrpSpPr>
      <p:grpSpPr>
        <a:xfrm>
          <a:off x="0" y="0"/>
          <a:ext cx="0" cy="0"/>
          <a:chOff x="0" y="0"/>
          <a:chExt cx="0" cy="0"/>
        </a:xfrm>
      </p:grpSpPr>
      <p:pic>
        <p:nvPicPr>
          <p:cNvPr id="61" name="Picture 60">
            <a:extLst>
              <a:ext uri="{FF2B5EF4-FFF2-40B4-BE49-F238E27FC236}">
                <a16:creationId xmlns:a16="http://schemas.microsoft.com/office/drawing/2014/main" id="{E8690AC4-C9C4-4944-A98C-B1D32992D6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a:xfrm>
            <a:off x="0" y="4589502"/>
            <a:ext cx="9144000" cy="557212"/>
          </a:xfrm>
          <a:prstGeom prst="rect">
            <a:avLst/>
          </a:prstGeom>
        </p:spPr>
      </p:pic>
      <p:sp>
        <p:nvSpPr>
          <p:cNvPr id="63" name="Rectangle 62">
            <a:extLst>
              <a:ext uri="{FF2B5EF4-FFF2-40B4-BE49-F238E27FC236}">
                <a16:creationId xmlns:a16="http://schemas.microsoft.com/office/drawing/2014/main" id="{86F828BE-4D4E-43F9-AC35-0209B5190C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51576"/>
            <a:ext cx="9144000" cy="4235268"/>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5" name="Straight Connector 64">
            <a:extLst>
              <a:ext uri="{FF2B5EF4-FFF2-40B4-BE49-F238E27FC236}">
                <a16:creationId xmlns:a16="http://schemas.microsoft.com/office/drawing/2014/main" id="{10BAB604-20D4-431F-ADD8-754BB7992A4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90951"/>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67" name="Picture 66">
            <a:extLst>
              <a:ext uri="{FF2B5EF4-FFF2-40B4-BE49-F238E27FC236}">
                <a16:creationId xmlns:a16="http://schemas.microsoft.com/office/drawing/2014/main" id="{B049F9C0-FA09-470E-83AC-F293C347EDA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duotone>
              <a:schemeClr val="accent1">
                <a:shade val="45000"/>
                <a:satMod val="135000"/>
              </a:schemeClr>
              <a:prstClr val="white"/>
            </a:duotone>
            <a:extLst>
              <a:ext uri="{28A0092B-C50C-407E-A947-70E740481C1C}">
                <a14:useLocalDpi xmlns:a14="http://schemas.microsoft.com/office/drawing/2010/main" val="0"/>
              </a:ext>
            </a:extLst>
          </a:blip>
          <a:srcRect l="-115" r="15828" b="36435"/>
          <a:stretch/>
        </p:blipFill>
        <p:spPr>
          <a:xfrm>
            <a:off x="844095" y="482598"/>
            <a:ext cx="7207758" cy="116586"/>
          </a:xfrm>
          <a:prstGeom prst="rect">
            <a:avLst/>
          </a:prstGeom>
          <a:noFill/>
          <a:ln>
            <a:noFill/>
          </a:ln>
        </p:spPr>
      </p:pic>
      <p:sp useBgFill="1">
        <p:nvSpPr>
          <p:cNvPr id="69" name="Rectangle 68">
            <a:extLst>
              <a:ext uri="{FF2B5EF4-FFF2-40B4-BE49-F238E27FC236}">
                <a16:creationId xmlns:a16="http://schemas.microsoft.com/office/drawing/2014/main" id="{D201B58D-2588-49F3-8D14-977F8751B4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377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244232A0-47B2-482E-96A4-B330D32531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51576"/>
            <a:ext cx="9144000" cy="4235268"/>
          </a:xfrm>
          <a:prstGeom prst="rect">
            <a:avLst/>
          </a:prstGeom>
          <a:gradFill flip="none" rotWithShape="1">
            <a:gsLst>
              <a:gs pos="0">
                <a:schemeClr val="bg2">
                  <a:alpha val="0"/>
                  <a:lumMod val="100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Shape 54"/>
          <p:cNvSpPr txBox="1">
            <a:spLocks noGrp="1"/>
          </p:cNvSpPr>
          <p:nvPr>
            <p:ph type="ctrTitle"/>
          </p:nvPr>
        </p:nvSpPr>
        <p:spPr>
          <a:xfrm>
            <a:off x="840771" y="717915"/>
            <a:ext cx="4398014" cy="786927"/>
          </a:xfrm>
          <a:prstGeom prst="rect">
            <a:avLst/>
          </a:prstGeom>
        </p:spPr>
        <p:txBody>
          <a:bodyPr spcFirstLastPara="1" vert="horz" lIns="91440" tIns="45720" rIns="91440" bIns="45720" rtlCol="0" anchor="t" anchorCtr="0">
            <a:normAutofit/>
          </a:bodyPr>
          <a:lstStyle/>
          <a:p>
            <a:pPr marL="0" lvl="0" indent="0" defTabSz="914400">
              <a:spcAft>
                <a:spcPts val="0"/>
              </a:spcAft>
            </a:pPr>
            <a:r>
              <a:rPr lang="en-US" sz="3000"/>
              <a:t>THE LEGO CASE STUDY</a:t>
            </a:r>
          </a:p>
        </p:txBody>
      </p:sp>
      <p:pic>
        <p:nvPicPr>
          <p:cNvPr id="73" name="Picture 72">
            <a:extLst>
              <a:ext uri="{FF2B5EF4-FFF2-40B4-BE49-F238E27FC236}">
                <a16:creationId xmlns:a16="http://schemas.microsoft.com/office/drawing/2014/main" id="{F75FFF58-B9EC-4A30-8F41-BF96085CFC2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duotone>
              <a:schemeClr val="accent1">
                <a:shade val="45000"/>
                <a:satMod val="135000"/>
              </a:schemeClr>
              <a:prstClr val="white"/>
            </a:duotone>
            <a:extLst>
              <a:ext uri="{28A0092B-C50C-407E-A947-70E740481C1C}">
                <a14:useLocalDpi xmlns:a14="http://schemas.microsoft.com/office/drawing/2010/main" val="0"/>
              </a:ext>
            </a:extLst>
          </a:blip>
          <a:srcRect l="-116" t="474" r="48549" b="36564"/>
          <a:stretch/>
        </p:blipFill>
        <p:spPr>
          <a:xfrm>
            <a:off x="844095" y="482598"/>
            <a:ext cx="4409694" cy="116586"/>
          </a:xfrm>
          <a:prstGeom prst="rect">
            <a:avLst/>
          </a:prstGeom>
          <a:noFill/>
          <a:ln>
            <a:noFill/>
          </a:ln>
        </p:spPr>
      </p:pic>
      <p:pic>
        <p:nvPicPr>
          <p:cNvPr id="56" name="Shape 56"/>
          <p:cNvPicPr preferRelativeResize="0"/>
          <p:nvPr/>
        </p:nvPicPr>
        <p:blipFill>
          <a:blip r:embed="rId5">
            <a:extLst/>
          </a:blip>
          <a:stretch>
            <a:fillRect/>
          </a:stretch>
        </p:blipFill>
        <p:spPr>
          <a:xfrm>
            <a:off x="6198793" y="360831"/>
            <a:ext cx="1868930" cy="1868930"/>
          </a:xfrm>
          <a:prstGeom prst="rect">
            <a:avLst/>
          </a:prstGeom>
          <a:noFill/>
        </p:spPr>
      </p:pic>
      <p:pic>
        <p:nvPicPr>
          <p:cNvPr id="3" name="Picture 2" descr="A group of different colored colors&#10;&#10;Description generated with high confidence">
            <a:extLst>
              <a:ext uri="{FF2B5EF4-FFF2-40B4-BE49-F238E27FC236}">
                <a16:creationId xmlns:a16="http://schemas.microsoft.com/office/drawing/2014/main" id="{940392AC-FFD2-4023-A268-C19E1F45501A}"/>
              </a:ext>
            </a:extLst>
          </p:cNvPr>
          <p:cNvPicPr>
            <a:picLocks noChangeAspect="1"/>
          </p:cNvPicPr>
          <p:nvPr/>
        </p:nvPicPr>
        <p:blipFill>
          <a:blip r:embed="rId6"/>
          <a:stretch>
            <a:fillRect/>
          </a:stretch>
        </p:blipFill>
        <p:spPr>
          <a:xfrm>
            <a:off x="5605195" y="2398232"/>
            <a:ext cx="3056127" cy="1780193"/>
          </a:xfrm>
          <a:prstGeom prst="rect">
            <a:avLst/>
          </a:prstGeom>
        </p:spPr>
      </p:pic>
      <p:pic>
        <p:nvPicPr>
          <p:cNvPr id="75" name="Picture 74">
            <a:extLst>
              <a:ext uri="{FF2B5EF4-FFF2-40B4-BE49-F238E27FC236}">
                <a16:creationId xmlns:a16="http://schemas.microsoft.com/office/drawing/2014/main" id="{469DF0F2-2E13-4EBD-B1E6-F286C4C4B8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a:xfrm>
            <a:off x="0" y="4589502"/>
            <a:ext cx="9144000" cy="557212"/>
          </a:xfrm>
          <a:prstGeom prst="rect">
            <a:avLst/>
          </a:prstGeom>
        </p:spPr>
      </p:pic>
      <p:cxnSp>
        <p:nvCxnSpPr>
          <p:cNvPr id="77" name="Straight Connector 76">
            <a:extLst>
              <a:ext uri="{FF2B5EF4-FFF2-40B4-BE49-F238E27FC236}">
                <a16:creationId xmlns:a16="http://schemas.microsoft.com/office/drawing/2014/main" id="{DD6B09B1-F6CD-4C72-B3E4-F31BB3E804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590951"/>
            <a:ext cx="9144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55" name="Shape 55"/>
          <p:cNvSpPr txBox="1">
            <a:spLocks noGrp="1"/>
          </p:cNvSpPr>
          <p:nvPr>
            <p:ph type="subTitle" idx="1"/>
          </p:nvPr>
        </p:nvSpPr>
        <p:spPr>
          <a:xfrm>
            <a:off x="311700" y="2834125"/>
            <a:ext cx="3444223" cy="1545000"/>
          </a:xfrm>
          <a:prstGeom prst="rect">
            <a:avLst/>
          </a:prstGeom>
        </p:spPr>
        <p:txBody>
          <a:bodyPr spcFirstLastPara="1" wrap="square" lIns="91425" tIns="91425" rIns="91425" bIns="91425" anchor="t" anchorCtr="0">
            <a:noAutofit/>
          </a:bodyPr>
          <a:lstStyle/>
          <a:p>
            <a:pPr marL="0" lvl="0" indent="0">
              <a:spcBef>
                <a:spcPts val="0"/>
              </a:spcBef>
              <a:spcAft>
                <a:spcPts val="600"/>
              </a:spcAft>
              <a:buNone/>
            </a:pPr>
            <a:r>
              <a:rPr lang="en-GB" b="1" dirty="0">
                <a:solidFill>
                  <a:schemeClr val="tx1"/>
                </a:solidFill>
              </a:rPr>
              <a:t>Shoaib Inayat</a:t>
            </a:r>
            <a:endParaRPr lang="en-150" b="1">
              <a:solidFill>
                <a:schemeClr val="tx1"/>
              </a:solidFill>
            </a:endParaRPr>
          </a:p>
          <a:p>
            <a:pPr marL="0" lvl="0" indent="0">
              <a:spcBef>
                <a:spcPts val="0"/>
              </a:spcBef>
              <a:spcAft>
                <a:spcPts val="600"/>
              </a:spcAft>
              <a:buNone/>
            </a:pPr>
            <a:r>
              <a:rPr lang="en-GB" b="1" dirty="0">
                <a:solidFill>
                  <a:schemeClr val="tx1"/>
                </a:solidFill>
              </a:rPr>
              <a:t>Harris Zaheer</a:t>
            </a:r>
            <a:endParaRPr lang="en-150" b="1">
              <a:solidFill>
                <a:schemeClr val="tx1"/>
              </a:solidFill>
            </a:endParaRPr>
          </a:p>
          <a:p>
            <a:pPr marL="0" lvl="0" indent="0">
              <a:spcBef>
                <a:spcPts val="0"/>
              </a:spcBef>
              <a:spcAft>
                <a:spcPts val="600"/>
              </a:spcAft>
              <a:buNone/>
            </a:pPr>
            <a:r>
              <a:rPr lang="en-GB" b="1" dirty="0" err="1">
                <a:solidFill>
                  <a:schemeClr val="tx1"/>
                </a:solidFill>
              </a:rPr>
              <a:t>Bhrigu</a:t>
            </a:r>
            <a:r>
              <a:rPr lang="en-GB" b="1" dirty="0">
                <a:solidFill>
                  <a:schemeClr val="tx1"/>
                </a:solidFill>
              </a:rPr>
              <a:t> Mahajan</a:t>
            </a:r>
            <a:endParaRPr lang="en-150" b="1">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40BDC-2E0D-40FD-9F4A-E88C03E1968E}"/>
              </a:ext>
            </a:extLst>
          </p:cNvPr>
          <p:cNvSpPr>
            <a:spLocks noGrp="1"/>
          </p:cNvSpPr>
          <p:nvPr>
            <p:ph type="title"/>
          </p:nvPr>
        </p:nvSpPr>
        <p:spPr/>
        <p:txBody>
          <a:bodyPr>
            <a:normAutofit/>
          </a:bodyPr>
          <a:lstStyle/>
          <a:p>
            <a:r>
              <a:rPr lang="en-US" dirty="0"/>
              <a:t>LEGO Brand Stores Problems</a:t>
            </a:r>
            <a:endParaRPr lang="en-150" dirty="0"/>
          </a:p>
        </p:txBody>
      </p:sp>
      <p:sp>
        <p:nvSpPr>
          <p:cNvPr id="3" name="Text Placeholder 2">
            <a:extLst>
              <a:ext uri="{FF2B5EF4-FFF2-40B4-BE49-F238E27FC236}">
                <a16:creationId xmlns:a16="http://schemas.microsoft.com/office/drawing/2014/main" id="{ED9D06BB-5B24-4EC4-AACD-8AD1C680EB95}"/>
              </a:ext>
            </a:extLst>
          </p:cNvPr>
          <p:cNvSpPr>
            <a:spLocks noGrp="1"/>
          </p:cNvSpPr>
          <p:nvPr>
            <p:ph type="body" idx="1"/>
          </p:nvPr>
        </p:nvSpPr>
        <p:spPr/>
        <p:txBody>
          <a:bodyPr/>
          <a:lstStyle/>
          <a:p>
            <a:r>
              <a:rPr lang="en-US" dirty="0"/>
              <a:t>After Opening many brands and store with in the group</a:t>
            </a:r>
          </a:p>
          <a:p>
            <a:r>
              <a:rPr lang="en-US" dirty="0"/>
              <a:t>Capital intensive, demanding a completely different skill set, the strategy was at odds with the ambitions and objectives of the major customer groups. Key retailers including Walmart, Kmart, Target and Toys R US, were unlikely to take kindly to the own retail concept. </a:t>
            </a:r>
          </a:p>
          <a:p>
            <a:r>
              <a:rPr lang="en-US" dirty="0"/>
              <a:t>They were already frustrated with the loss of focus on the basics of the LEGO business and the lack of stock turn and margin performance of the product offer in store.! </a:t>
            </a:r>
          </a:p>
          <a:p>
            <a:r>
              <a:rPr lang="en-US" dirty="0"/>
              <a:t>Demanding a separate skill set to the Toy tradition, the retail stores, like the theme parks, were becoming and expensive distraction to management and to the overall direction of the company</a:t>
            </a:r>
            <a:endParaRPr lang="en-150" dirty="0"/>
          </a:p>
        </p:txBody>
      </p:sp>
      <p:pic>
        <p:nvPicPr>
          <p:cNvPr id="5" name="Picture 4">
            <a:extLst>
              <a:ext uri="{FF2B5EF4-FFF2-40B4-BE49-F238E27FC236}">
                <a16:creationId xmlns:a16="http://schemas.microsoft.com/office/drawing/2014/main" id="{3D3D624A-239B-4BD1-AEA2-359608208098}"/>
              </a:ext>
            </a:extLst>
          </p:cNvPr>
          <p:cNvPicPr>
            <a:picLocks noChangeAspect="1"/>
          </p:cNvPicPr>
          <p:nvPr/>
        </p:nvPicPr>
        <p:blipFill>
          <a:blip r:embed="rId2"/>
          <a:stretch>
            <a:fillRect/>
          </a:stretch>
        </p:blipFill>
        <p:spPr>
          <a:xfrm>
            <a:off x="7594805" y="197667"/>
            <a:ext cx="1067415" cy="1067415"/>
          </a:xfrm>
          <a:prstGeom prst="rect">
            <a:avLst/>
          </a:prstGeom>
        </p:spPr>
      </p:pic>
    </p:spTree>
    <p:extLst>
      <p:ext uri="{BB962C8B-B14F-4D97-AF65-F5344CB8AC3E}">
        <p14:creationId xmlns:p14="http://schemas.microsoft.com/office/powerpoint/2010/main" val="2105703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311700" y="253740"/>
            <a:ext cx="8520600" cy="572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GB" dirty="0"/>
              <a:t>Forced field analysis</a:t>
            </a:r>
            <a:endParaRPr dirty="0"/>
          </a:p>
        </p:txBody>
      </p:sp>
      <p:graphicFrame>
        <p:nvGraphicFramePr>
          <p:cNvPr id="2" name="Table 1">
            <a:extLst>
              <a:ext uri="{FF2B5EF4-FFF2-40B4-BE49-F238E27FC236}">
                <a16:creationId xmlns:a16="http://schemas.microsoft.com/office/drawing/2014/main" id="{4C0B74F6-DCE8-4D7F-9643-47B08EE7B4F4}"/>
              </a:ext>
            </a:extLst>
          </p:cNvPr>
          <p:cNvGraphicFramePr>
            <a:graphicFrameLocks noGrp="1"/>
          </p:cNvGraphicFramePr>
          <p:nvPr>
            <p:extLst>
              <p:ext uri="{D42A27DB-BD31-4B8C-83A1-F6EECF244321}">
                <p14:modId xmlns:p14="http://schemas.microsoft.com/office/powerpoint/2010/main" val="2744799319"/>
              </p:ext>
            </p:extLst>
          </p:nvPr>
        </p:nvGraphicFramePr>
        <p:xfrm>
          <a:off x="776748" y="1355230"/>
          <a:ext cx="7590504" cy="3117443"/>
        </p:xfrm>
        <a:graphic>
          <a:graphicData uri="http://schemas.openxmlformats.org/drawingml/2006/table">
            <a:tbl>
              <a:tblPr firstRow="1" bandRow="1">
                <a:tableStyleId>{69012ECD-51FC-41F1-AA8D-1B2483CD663E}</a:tableStyleId>
              </a:tblPr>
              <a:tblGrid>
                <a:gridCol w="3795252">
                  <a:extLst>
                    <a:ext uri="{9D8B030D-6E8A-4147-A177-3AD203B41FA5}">
                      <a16:colId xmlns:a16="http://schemas.microsoft.com/office/drawing/2014/main" val="3762971878"/>
                    </a:ext>
                  </a:extLst>
                </a:gridCol>
                <a:gridCol w="3795252">
                  <a:extLst>
                    <a:ext uri="{9D8B030D-6E8A-4147-A177-3AD203B41FA5}">
                      <a16:colId xmlns:a16="http://schemas.microsoft.com/office/drawing/2014/main" val="1773317367"/>
                    </a:ext>
                  </a:extLst>
                </a:gridCol>
              </a:tblGrid>
              <a:tr h="445349">
                <a:tc>
                  <a:txBody>
                    <a:bodyPr/>
                    <a:lstStyle/>
                    <a:p>
                      <a:pPr algn="ctr"/>
                      <a:r>
                        <a:rPr lang="en-US" dirty="0"/>
                        <a:t>Resisting Force</a:t>
                      </a:r>
                      <a:endParaRPr lang="en-150" dirty="0"/>
                    </a:p>
                  </a:txBody>
                  <a:tcPr/>
                </a:tc>
                <a:tc>
                  <a:txBody>
                    <a:bodyPr/>
                    <a:lstStyle/>
                    <a:p>
                      <a:pPr algn="ctr"/>
                      <a:r>
                        <a:rPr lang="en-US" dirty="0"/>
                        <a:t>Driving Forces</a:t>
                      </a:r>
                      <a:endParaRPr lang="en-150" dirty="0"/>
                    </a:p>
                  </a:txBody>
                  <a:tcPr/>
                </a:tc>
                <a:extLst>
                  <a:ext uri="{0D108BD9-81ED-4DB2-BD59-A6C34878D82A}">
                    <a16:rowId xmlns:a16="http://schemas.microsoft.com/office/drawing/2014/main" val="361924150"/>
                  </a:ext>
                </a:extLst>
              </a:tr>
              <a:tr h="445349">
                <a:tc>
                  <a:txBody>
                    <a:bodyPr/>
                    <a:lstStyle/>
                    <a:p>
                      <a:pPr algn="ctr"/>
                      <a:r>
                        <a:rPr lang="en-US" dirty="0"/>
                        <a:t>High Cost Profits</a:t>
                      </a:r>
                      <a:endParaRPr lang="en-150" dirty="0"/>
                    </a:p>
                  </a:txBody>
                  <a:tcPr/>
                </a:tc>
                <a:tc>
                  <a:txBody>
                    <a:bodyPr/>
                    <a:lstStyle/>
                    <a:p>
                      <a:pPr algn="ctr"/>
                      <a:r>
                        <a:rPr lang="en-US" dirty="0"/>
                        <a:t>Client Demands</a:t>
                      </a:r>
                      <a:endParaRPr lang="en-150" dirty="0"/>
                    </a:p>
                  </a:txBody>
                  <a:tcPr/>
                </a:tc>
                <a:extLst>
                  <a:ext uri="{0D108BD9-81ED-4DB2-BD59-A6C34878D82A}">
                    <a16:rowId xmlns:a16="http://schemas.microsoft.com/office/drawing/2014/main" val="3094532617"/>
                  </a:ext>
                </a:extLst>
              </a:tr>
              <a:tr h="445349">
                <a:tc>
                  <a:txBody>
                    <a:bodyPr/>
                    <a:lstStyle/>
                    <a:p>
                      <a:pPr algn="ctr"/>
                      <a:r>
                        <a:rPr lang="en-US" dirty="0"/>
                        <a:t>Lack of Efficient</a:t>
                      </a:r>
                      <a:endParaRPr lang="en-150" dirty="0"/>
                    </a:p>
                  </a:txBody>
                  <a:tcPr/>
                </a:tc>
                <a:tc>
                  <a:txBody>
                    <a:bodyPr/>
                    <a:lstStyle/>
                    <a:p>
                      <a:pPr algn="ctr"/>
                      <a:r>
                        <a:rPr lang="en-US" dirty="0"/>
                        <a:t>Competition in Market Entry of new Toys</a:t>
                      </a:r>
                      <a:endParaRPr lang="en-150" dirty="0"/>
                    </a:p>
                  </a:txBody>
                  <a:tcPr/>
                </a:tc>
                <a:extLst>
                  <a:ext uri="{0D108BD9-81ED-4DB2-BD59-A6C34878D82A}">
                    <a16:rowId xmlns:a16="http://schemas.microsoft.com/office/drawing/2014/main" val="1092607356"/>
                  </a:ext>
                </a:extLst>
              </a:tr>
              <a:tr h="445349">
                <a:tc>
                  <a:txBody>
                    <a:bodyPr/>
                    <a:lstStyle/>
                    <a:p>
                      <a:pPr algn="ctr"/>
                      <a:r>
                        <a:rPr lang="en-US" dirty="0"/>
                        <a:t>Change of leadership</a:t>
                      </a:r>
                      <a:endParaRPr lang="en-150" dirty="0"/>
                    </a:p>
                  </a:txBody>
                  <a:tcPr/>
                </a:tc>
                <a:tc>
                  <a:txBody>
                    <a:bodyPr/>
                    <a:lstStyle/>
                    <a:p>
                      <a:pPr algn="ctr"/>
                      <a:r>
                        <a:rPr lang="en-US" dirty="0"/>
                        <a:t>Bargaining with Power suppliers(Chinese)</a:t>
                      </a:r>
                      <a:endParaRPr lang="en-150" dirty="0"/>
                    </a:p>
                  </a:txBody>
                  <a:tcPr/>
                </a:tc>
                <a:extLst>
                  <a:ext uri="{0D108BD9-81ED-4DB2-BD59-A6C34878D82A}">
                    <a16:rowId xmlns:a16="http://schemas.microsoft.com/office/drawing/2014/main" val="1156114971"/>
                  </a:ext>
                </a:extLst>
              </a:tr>
              <a:tr h="445349">
                <a:tc>
                  <a:txBody>
                    <a:bodyPr/>
                    <a:lstStyle/>
                    <a:p>
                      <a:pPr algn="ctr"/>
                      <a:r>
                        <a:rPr lang="en-US" dirty="0"/>
                        <a:t>Need Resistance to Change</a:t>
                      </a:r>
                      <a:endParaRPr lang="en-150" dirty="0"/>
                    </a:p>
                  </a:txBody>
                  <a:tcPr/>
                </a:tc>
                <a:tc>
                  <a:txBody>
                    <a:bodyPr/>
                    <a:lstStyle/>
                    <a:p>
                      <a:pPr algn="ctr"/>
                      <a:r>
                        <a:rPr lang="en-US" dirty="0"/>
                        <a:t>Partners with New Brands</a:t>
                      </a:r>
                      <a:endParaRPr lang="en-150" dirty="0"/>
                    </a:p>
                  </a:txBody>
                  <a:tcPr/>
                </a:tc>
                <a:extLst>
                  <a:ext uri="{0D108BD9-81ED-4DB2-BD59-A6C34878D82A}">
                    <a16:rowId xmlns:a16="http://schemas.microsoft.com/office/drawing/2014/main" val="1777849054"/>
                  </a:ext>
                </a:extLst>
              </a:tr>
              <a:tr h="445349">
                <a:tc>
                  <a:txBody>
                    <a:bodyPr/>
                    <a:lstStyle/>
                    <a:p>
                      <a:pPr algn="ctr"/>
                      <a:endParaRPr lang="en-150" dirty="0"/>
                    </a:p>
                  </a:txBody>
                  <a:tcPr/>
                </a:tc>
                <a:tc>
                  <a:txBody>
                    <a:bodyPr/>
                    <a:lstStyle/>
                    <a:p>
                      <a:pPr algn="ctr"/>
                      <a:r>
                        <a:rPr lang="en-US" dirty="0"/>
                        <a:t>Future Profit</a:t>
                      </a:r>
                      <a:endParaRPr lang="en-150" dirty="0"/>
                    </a:p>
                  </a:txBody>
                  <a:tcPr/>
                </a:tc>
                <a:extLst>
                  <a:ext uri="{0D108BD9-81ED-4DB2-BD59-A6C34878D82A}">
                    <a16:rowId xmlns:a16="http://schemas.microsoft.com/office/drawing/2014/main" val="751103798"/>
                  </a:ext>
                </a:extLst>
              </a:tr>
              <a:tr h="445349">
                <a:tc>
                  <a:txBody>
                    <a:bodyPr/>
                    <a:lstStyle/>
                    <a:p>
                      <a:pPr algn="ctr"/>
                      <a:endParaRPr lang="en-150"/>
                    </a:p>
                  </a:txBody>
                  <a:tcPr/>
                </a:tc>
                <a:tc>
                  <a:txBody>
                    <a:bodyPr/>
                    <a:lstStyle/>
                    <a:p>
                      <a:pPr algn="ctr"/>
                      <a:endParaRPr lang="en-150" dirty="0"/>
                    </a:p>
                  </a:txBody>
                  <a:tcPr/>
                </a:tc>
                <a:extLst>
                  <a:ext uri="{0D108BD9-81ED-4DB2-BD59-A6C34878D82A}">
                    <a16:rowId xmlns:a16="http://schemas.microsoft.com/office/drawing/2014/main" val="2408207184"/>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98814" y="267790"/>
            <a:ext cx="8520600" cy="572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GB" dirty="0"/>
              <a:t>Threats and opportunity matrix</a:t>
            </a:r>
            <a:endParaRPr dirty="0"/>
          </a:p>
        </p:txBody>
      </p:sp>
      <p:graphicFrame>
        <p:nvGraphicFramePr>
          <p:cNvPr id="105" name="Shape 105"/>
          <p:cNvGraphicFramePr/>
          <p:nvPr>
            <p:extLst>
              <p:ext uri="{D42A27DB-BD31-4B8C-83A1-F6EECF244321}">
                <p14:modId xmlns:p14="http://schemas.microsoft.com/office/powerpoint/2010/main" val="4159431602"/>
              </p:ext>
            </p:extLst>
          </p:nvPr>
        </p:nvGraphicFramePr>
        <p:xfrm>
          <a:off x="253150" y="1113515"/>
          <a:ext cx="8637700" cy="3475845"/>
        </p:xfrm>
        <a:graphic>
          <a:graphicData uri="http://schemas.openxmlformats.org/drawingml/2006/table">
            <a:tbl>
              <a:tblPr>
                <a:noFill/>
                <a:tableStyleId>{B8568D42-DD54-4927-A6B1-ECEA10885D94}</a:tableStyleId>
              </a:tblPr>
              <a:tblGrid>
                <a:gridCol w="1024450">
                  <a:extLst>
                    <a:ext uri="{9D8B030D-6E8A-4147-A177-3AD203B41FA5}">
                      <a16:colId xmlns:a16="http://schemas.microsoft.com/office/drawing/2014/main" val="20000"/>
                    </a:ext>
                  </a:extLst>
                </a:gridCol>
                <a:gridCol w="4734025">
                  <a:extLst>
                    <a:ext uri="{9D8B030D-6E8A-4147-A177-3AD203B41FA5}">
                      <a16:colId xmlns:a16="http://schemas.microsoft.com/office/drawing/2014/main" val="20001"/>
                    </a:ext>
                  </a:extLst>
                </a:gridCol>
                <a:gridCol w="2879225">
                  <a:extLst>
                    <a:ext uri="{9D8B030D-6E8A-4147-A177-3AD203B41FA5}">
                      <a16:colId xmlns:a16="http://schemas.microsoft.com/office/drawing/2014/main" val="20002"/>
                    </a:ext>
                  </a:extLst>
                </a:gridCol>
              </a:tblGrid>
              <a:tr h="525575">
                <a:tc>
                  <a:txBody>
                    <a:bodyPr/>
                    <a:lstStyle/>
                    <a:p>
                      <a:pPr marL="0" lvl="0" indent="0" algn="ctr" rtl="0">
                        <a:spcBef>
                          <a:spcPts val="0"/>
                        </a:spcBef>
                        <a:spcAft>
                          <a:spcPts val="0"/>
                        </a:spcAft>
                        <a:buNone/>
                      </a:pPr>
                      <a:r>
                        <a:rPr lang="en-GB" sz="1800"/>
                        <a:t>Term</a:t>
                      </a:r>
                      <a:endParaRPr sz="1800"/>
                    </a:p>
                  </a:txBody>
                  <a:tcPr marL="91425" marR="91425" marT="91425" marB="91425"/>
                </a:tc>
                <a:tc>
                  <a:txBody>
                    <a:bodyPr/>
                    <a:lstStyle/>
                    <a:p>
                      <a:pPr marL="0" lvl="0" indent="0" algn="ctr">
                        <a:spcBef>
                          <a:spcPts val="0"/>
                        </a:spcBef>
                        <a:spcAft>
                          <a:spcPts val="0"/>
                        </a:spcAft>
                        <a:buNone/>
                      </a:pPr>
                      <a:r>
                        <a:rPr lang="en-GB" sz="1800"/>
                        <a:t>Opportunities</a:t>
                      </a:r>
                      <a:endParaRPr sz="1800"/>
                    </a:p>
                  </a:txBody>
                  <a:tcPr marL="91425" marR="91425" marT="91425" marB="91425"/>
                </a:tc>
                <a:tc>
                  <a:txBody>
                    <a:bodyPr/>
                    <a:lstStyle/>
                    <a:p>
                      <a:pPr marL="0" lvl="0" indent="0" algn="ctr">
                        <a:spcBef>
                          <a:spcPts val="0"/>
                        </a:spcBef>
                        <a:spcAft>
                          <a:spcPts val="0"/>
                        </a:spcAft>
                        <a:buNone/>
                      </a:pPr>
                      <a:r>
                        <a:rPr lang="en-GB" sz="1800"/>
                        <a:t>Threats</a:t>
                      </a:r>
                      <a:endParaRPr sz="1800"/>
                    </a:p>
                  </a:txBody>
                  <a:tcPr marL="91425" marR="91425" marT="91425" marB="91425"/>
                </a:tc>
                <a:extLst>
                  <a:ext uri="{0D108BD9-81ED-4DB2-BD59-A6C34878D82A}">
                    <a16:rowId xmlns:a16="http://schemas.microsoft.com/office/drawing/2014/main" val="10000"/>
                  </a:ext>
                </a:extLst>
              </a:tr>
              <a:tr h="1185550">
                <a:tc>
                  <a:txBody>
                    <a:bodyPr/>
                    <a:lstStyle/>
                    <a:p>
                      <a:pPr marL="0" lvl="0" indent="0" algn="ctr" rtl="0">
                        <a:spcBef>
                          <a:spcPts val="0"/>
                        </a:spcBef>
                        <a:spcAft>
                          <a:spcPts val="0"/>
                        </a:spcAft>
                        <a:buNone/>
                      </a:pPr>
                      <a:r>
                        <a:rPr lang="en-GB"/>
                        <a:t>Short Term</a:t>
                      </a:r>
                      <a:endParaRPr/>
                    </a:p>
                  </a:txBody>
                  <a:tcPr marL="91425" marR="91425" marT="91425" marB="91425"/>
                </a:tc>
                <a:tc>
                  <a:txBody>
                    <a:bodyPr/>
                    <a:lstStyle/>
                    <a:p>
                      <a:pPr marL="0" lvl="0" indent="0" algn="ctr">
                        <a:spcBef>
                          <a:spcPts val="0"/>
                        </a:spcBef>
                        <a:spcAft>
                          <a:spcPts val="0"/>
                        </a:spcAft>
                        <a:buNone/>
                      </a:pPr>
                      <a:r>
                        <a:rPr lang="en-GB"/>
                        <a:t>Financial Alignment</a:t>
                      </a:r>
                      <a:endParaRPr/>
                    </a:p>
                    <a:p>
                      <a:pPr marL="0" lvl="0" indent="0" algn="ctr">
                        <a:spcBef>
                          <a:spcPts val="0"/>
                        </a:spcBef>
                        <a:spcAft>
                          <a:spcPts val="0"/>
                        </a:spcAft>
                        <a:buNone/>
                      </a:pPr>
                      <a:r>
                        <a:rPr lang="en-GB"/>
                        <a:t>Re-Focus on Basics</a:t>
                      </a:r>
                      <a:endParaRPr/>
                    </a:p>
                    <a:p>
                      <a:pPr marL="0" lvl="0" indent="0" algn="ctr">
                        <a:spcBef>
                          <a:spcPts val="0"/>
                        </a:spcBef>
                        <a:spcAft>
                          <a:spcPts val="0"/>
                        </a:spcAft>
                        <a:buNone/>
                      </a:pPr>
                      <a:r>
                        <a:rPr lang="en-GB"/>
                        <a:t>Cost Cuts</a:t>
                      </a:r>
                      <a:endParaRPr/>
                    </a:p>
                    <a:p>
                      <a:pPr marL="0" lvl="0" indent="0" algn="ctr">
                        <a:spcBef>
                          <a:spcPts val="0"/>
                        </a:spcBef>
                        <a:spcAft>
                          <a:spcPts val="0"/>
                        </a:spcAft>
                        <a:buNone/>
                      </a:pPr>
                      <a:r>
                        <a:rPr lang="en-GB"/>
                        <a:t>Stabilize the Company</a:t>
                      </a: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p>
                      <a:pPr marL="0" lvl="0" indent="0">
                        <a:spcBef>
                          <a:spcPts val="0"/>
                        </a:spcBef>
                        <a:spcAft>
                          <a:spcPts val="0"/>
                        </a:spcAft>
                        <a:buNone/>
                      </a:pPr>
                      <a:endParaRPr/>
                    </a:p>
                  </a:txBody>
                  <a:tcPr marL="91425" marR="91425" marT="91425" marB="91425"/>
                </a:tc>
                <a:tc>
                  <a:txBody>
                    <a:bodyPr/>
                    <a:lstStyle/>
                    <a:p>
                      <a:pPr marL="0" lvl="0" indent="0" algn="ctr">
                        <a:spcBef>
                          <a:spcPts val="0"/>
                        </a:spcBef>
                        <a:spcAft>
                          <a:spcPts val="0"/>
                        </a:spcAft>
                        <a:buNone/>
                      </a:pPr>
                      <a:r>
                        <a:rPr lang="en-GB" dirty="0"/>
                        <a:t>Negative Cash Flow</a:t>
                      </a:r>
                      <a:endParaRPr dirty="0"/>
                    </a:p>
                    <a:p>
                      <a:pPr marL="0" lvl="0" indent="0" algn="ctr">
                        <a:spcBef>
                          <a:spcPts val="0"/>
                        </a:spcBef>
                        <a:spcAft>
                          <a:spcPts val="0"/>
                        </a:spcAft>
                        <a:buNone/>
                      </a:pPr>
                      <a:r>
                        <a:rPr lang="en-GB" dirty="0"/>
                        <a:t>Losing Customers</a:t>
                      </a:r>
                      <a:endParaRPr dirty="0"/>
                    </a:p>
                    <a:p>
                      <a:pPr marL="0" lvl="0" indent="0" algn="ctr">
                        <a:spcBef>
                          <a:spcPts val="0"/>
                        </a:spcBef>
                        <a:spcAft>
                          <a:spcPts val="0"/>
                        </a:spcAft>
                        <a:buNone/>
                      </a:pPr>
                      <a:r>
                        <a:rPr lang="en-GB" dirty="0"/>
                        <a:t>Competitors Innovation.</a:t>
                      </a:r>
                    </a:p>
                    <a:p>
                      <a:pPr marL="0" lvl="0" indent="0" algn="ctr">
                        <a:spcBef>
                          <a:spcPts val="0"/>
                        </a:spcBef>
                        <a:spcAft>
                          <a:spcPts val="0"/>
                        </a:spcAft>
                        <a:buNone/>
                      </a:pPr>
                      <a:r>
                        <a:rPr lang="en-GB" dirty="0"/>
                        <a:t>Enters of new toys</a:t>
                      </a:r>
                      <a:endParaRPr dirty="0"/>
                    </a:p>
                    <a:p>
                      <a:pPr marL="0" lvl="0" indent="0">
                        <a:spcBef>
                          <a:spcPts val="0"/>
                        </a:spcBef>
                        <a:spcAft>
                          <a:spcPts val="0"/>
                        </a:spcAft>
                        <a:buNone/>
                      </a:pPr>
                      <a:endParaRPr dirty="0"/>
                    </a:p>
                  </a:txBody>
                  <a:tcPr marL="91425" marR="91425" marT="91425" marB="91425"/>
                </a:tc>
                <a:extLst>
                  <a:ext uri="{0D108BD9-81ED-4DB2-BD59-A6C34878D82A}">
                    <a16:rowId xmlns:a16="http://schemas.microsoft.com/office/drawing/2014/main" val="10001"/>
                  </a:ext>
                </a:extLst>
              </a:tr>
              <a:tr h="1121500">
                <a:tc>
                  <a:txBody>
                    <a:bodyPr/>
                    <a:lstStyle/>
                    <a:p>
                      <a:pPr marL="0" lvl="0" indent="0" algn="ctr">
                        <a:spcBef>
                          <a:spcPts val="0"/>
                        </a:spcBef>
                        <a:spcAft>
                          <a:spcPts val="0"/>
                        </a:spcAft>
                        <a:buNone/>
                      </a:pPr>
                      <a:r>
                        <a:rPr lang="en-GB"/>
                        <a:t>Long Term</a:t>
                      </a:r>
                      <a:endParaRPr/>
                    </a:p>
                  </a:txBody>
                  <a:tcPr marL="91425" marR="91425" marT="91425" marB="91425"/>
                </a:tc>
                <a:tc>
                  <a:txBody>
                    <a:bodyPr/>
                    <a:lstStyle/>
                    <a:p>
                      <a:pPr marL="0" lvl="0" indent="0" algn="ctr" rtl="0">
                        <a:spcBef>
                          <a:spcPts val="0"/>
                        </a:spcBef>
                        <a:spcAft>
                          <a:spcPts val="0"/>
                        </a:spcAft>
                        <a:buNone/>
                      </a:pPr>
                      <a:r>
                        <a:rPr lang="en-GB" dirty="0"/>
                        <a:t>Increase in Profits</a:t>
                      </a:r>
                      <a:endParaRPr dirty="0"/>
                    </a:p>
                    <a:p>
                      <a:pPr marL="0" lvl="0" indent="0" algn="ctr" rtl="0">
                        <a:spcBef>
                          <a:spcPts val="0"/>
                        </a:spcBef>
                        <a:spcAft>
                          <a:spcPts val="0"/>
                        </a:spcAft>
                        <a:buNone/>
                      </a:pPr>
                      <a:r>
                        <a:rPr lang="en-GB" dirty="0"/>
                        <a:t>Restoration of Brand Name</a:t>
                      </a:r>
                      <a:endParaRPr dirty="0"/>
                    </a:p>
                    <a:p>
                      <a:pPr marL="0" lvl="0" indent="0" algn="ctr" rtl="0">
                        <a:spcBef>
                          <a:spcPts val="0"/>
                        </a:spcBef>
                        <a:spcAft>
                          <a:spcPts val="0"/>
                        </a:spcAft>
                        <a:buNone/>
                      </a:pPr>
                      <a:r>
                        <a:rPr lang="en-GB" dirty="0"/>
                        <a:t>Re-Capturing the Market Share</a:t>
                      </a:r>
                      <a:endParaRPr dirty="0"/>
                    </a:p>
                    <a:p>
                      <a:pPr marL="0" lvl="0" indent="0" algn="ctr">
                        <a:spcBef>
                          <a:spcPts val="0"/>
                        </a:spcBef>
                        <a:spcAft>
                          <a:spcPts val="0"/>
                        </a:spcAft>
                        <a:buNone/>
                      </a:pPr>
                      <a:endParaRPr dirty="0"/>
                    </a:p>
                  </a:txBody>
                  <a:tcPr marL="91425" marR="91425" marT="91425" marB="91425"/>
                </a:tc>
                <a:tc>
                  <a:txBody>
                    <a:bodyPr/>
                    <a:lstStyle/>
                    <a:p>
                      <a:pPr marL="0" lvl="0" indent="0" algn="ctr" rtl="0">
                        <a:spcBef>
                          <a:spcPts val="0"/>
                        </a:spcBef>
                        <a:spcAft>
                          <a:spcPts val="0"/>
                        </a:spcAft>
                        <a:buNone/>
                      </a:pPr>
                      <a:r>
                        <a:rPr lang="en-GB" dirty="0"/>
                        <a:t>Loss of Innovation</a:t>
                      </a:r>
                      <a:endParaRPr dirty="0"/>
                    </a:p>
                    <a:p>
                      <a:pPr marL="0" lvl="0" indent="0" algn="ctr" rtl="0">
                        <a:spcBef>
                          <a:spcPts val="0"/>
                        </a:spcBef>
                        <a:spcAft>
                          <a:spcPts val="0"/>
                        </a:spcAft>
                        <a:buNone/>
                      </a:pPr>
                      <a:r>
                        <a:rPr lang="en-GB" dirty="0"/>
                        <a:t>Obsolete from Business</a:t>
                      </a:r>
                      <a:endParaRPr dirty="0"/>
                    </a:p>
                    <a:p>
                      <a:pPr marL="0" lvl="0" indent="0" algn="ctr">
                        <a:spcBef>
                          <a:spcPts val="0"/>
                        </a:spcBef>
                        <a:spcAft>
                          <a:spcPts val="0"/>
                        </a:spcAft>
                        <a:buNone/>
                      </a:pPr>
                      <a:endParaRPr dirty="0"/>
                    </a:p>
                  </a:txBody>
                  <a:tcPr marL="91425" marR="91425" marT="91425" marB="91425"/>
                </a:tc>
                <a:extLst>
                  <a:ext uri="{0D108BD9-81ED-4DB2-BD59-A6C34878D82A}">
                    <a16:rowId xmlns:a16="http://schemas.microsoft.com/office/drawing/2014/main" val="10002"/>
                  </a:ext>
                </a:extLst>
              </a:tr>
            </a:tbl>
          </a:graphicData>
        </a:graphic>
      </p:graphicFrame>
      <p:pic>
        <p:nvPicPr>
          <p:cNvPr id="3" name="Picture 2" descr="A close up of a logo&#10;&#10;Description generated with high confidence">
            <a:extLst>
              <a:ext uri="{FF2B5EF4-FFF2-40B4-BE49-F238E27FC236}">
                <a16:creationId xmlns:a16="http://schemas.microsoft.com/office/drawing/2014/main" id="{143E3DF7-5422-46AB-AEFE-02303691A692}"/>
              </a:ext>
            </a:extLst>
          </p:cNvPr>
          <p:cNvPicPr>
            <a:picLocks noChangeAspect="1"/>
          </p:cNvPicPr>
          <p:nvPr/>
        </p:nvPicPr>
        <p:blipFill>
          <a:blip r:embed="rId3"/>
          <a:stretch>
            <a:fillRect/>
          </a:stretch>
        </p:blipFill>
        <p:spPr>
          <a:xfrm>
            <a:off x="6787730" y="96940"/>
            <a:ext cx="2103120" cy="9144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216007" y="172548"/>
            <a:ext cx="8520600" cy="572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GB" dirty="0"/>
              <a:t>Stakeholders WIIFM</a:t>
            </a:r>
            <a:endParaRPr dirty="0"/>
          </a:p>
        </p:txBody>
      </p:sp>
      <p:sp>
        <p:nvSpPr>
          <p:cNvPr id="117" name="Shape 117"/>
          <p:cNvSpPr txBox="1">
            <a:spLocks noGrp="1"/>
          </p:cNvSpPr>
          <p:nvPr>
            <p:ph type="body" idx="1"/>
          </p:nvPr>
        </p:nvSpPr>
        <p:spPr>
          <a:xfrm>
            <a:off x="311700" y="1524001"/>
            <a:ext cx="8520600" cy="3069264"/>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GB" dirty="0"/>
              <a:t>Customer : Basic Legacy Product with innovation</a:t>
            </a:r>
            <a:endParaRPr dirty="0"/>
          </a:p>
          <a:p>
            <a:pPr marL="457200" lvl="0" indent="-342900" rtl="0">
              <a:spcBef>
                <a:spcPts val="0"/>
              </a:spcBef>
              <a:spcAft>
                <a:spcPts val="0"/>
              </a:spcAft>
              <a:buSzPts val="1800"/>
              <a:buChar char="●"/>
            </a:pPr>
            <a:r>
              <a:rPr lang="en-GB" dirty="0"/>
              <a:t>Project Team : Re defining the Dedicated products</a:t>
            </a:r>
            <a:endParaRPr dirty="0"/>
          </a:p>
          <a:p>
            <a:pPr marL="457200" lvl="0" indent="-342900" rtl="0">
              <a:spcBef>
                <a:spcPts val="0"/>
              </a:spcBef>
              <a:spcAft>
                <a:spcPts val="0"/>
              </a:spcAft>
              <a:buSzPts val="1800"/>
              <a:buChar char="●"/>
            </a:pPr>
            <a:r>
              <a:rPr lang="en-GB" dirty="0"/>
              <a:t>Management : Implementing policy that matches with business</a:t>
            </a:r>
            <a:endParaRPr dirty="0"/>
          </a:p>
          <a:p>
            <a:pPr marL="457200" lvl="0" indent="-342900" rtl="0">
              <a:spcBef>
                <a:spcPts val="0"/>
              </a:spcBef>
              <a:spcAft>
                <a:spcPts val="0"/>
              </a:spcAft>
              <a:buSzPts val="1800"/>
              <a:buChar char="●"/>
            </a:pPr>
            <a:r>
              <a:rPr lang="en-GB" dirty="0"/>
              <a:t>Government : More Taxes on more sales</a:t>
            </a:r>
            <a:endParaRPr dirty="0"/>
          </a:p>
          <a:p>
            <a:pPr marL="457200" lvl="0" indent="-342900" rtl="0">
              <a:spcBef>
                <a:spcPts val="0"/>
              </a:spcBef>
              <a:spcAft>
                <a:spcPts val="0"/>
              </a:spcAft>
              <a:buSzPts val="1800"/>
              <a:buChar char="●"/>
            </a:pPr>
            <a:r>
              <a:rPr lang="en-GB" dirty="0"/>
              <a:t>Marketing : More Campaigns</a:t>
            </a:r>
            <a:endParaRPr dirty="0"/>
          </a:p>
          <a:p>
            <a:pPr marL="457200" lvl="0" indent="-342900" rtl="0">
              <a:spcBef>
                <a:spcPts val="0"/>
              </a:spcBef>
              <a:spcAft>
                <a:spcPts val="0"/>
              </a:spcAft>
              <a:buSzPts val="1800"/>
              <a:buChar char="●"/>
            </a:pPr>
            <a:r>
              <a:rPr lang="en-GB" dirty="0"/>
              <a:t>Sales : Increase in Sales</a:t>
            </a:r>
            <a:endParaRPr dirty="0"/>
          </a:p>
          <a:p>
            <a:pPr marL="457200" lvl="0" indent="-342900" rtl="0">
              <a:spcBef>
                <a:spcPts val="0"/>
              </a:spcBef>
              <a:spcAft>
                <a:spcPts val="0"/>
              </a:spcAft>
              <a:buSzPts val="1800"/>
              <a:buChar char="●"/>
            </a:pPr>
            <a:r>
              <a:rPr lang="en-GB" dirty="0"/>
              <a:t>Executives : More Profits</a:t>
            </a:r>
            <a:endParaRPr dirty="0"/>
          </a:p>
          <a:p>
            <a:pPr marL="457200" lvl="0" indent="-342900">
              <a:spcBef>
                <a:spcPts val="0"/>
              </a:spcBef>
              <a:spcAft>
                <a:spcPts val="0"/>
              </a:spcAft>
              <a:buSzPts val="1800"/>
              <a:buChar char="●"/>
            </a:pPr>
            <a:r>
              <a:rPr lang="en-GB" dirty="0"/>
              <a:t>Retailers : More Reliability on Brand Name</a:t>
            </a:r>
            <a:endParaRPr dirty="0"/>
          </a:p>
        </p:txBody>
      </p:sp>
      <p:pic>
        <p:nvPicPr>
          <p:cNvPr id="4" name="Picture 3">
            <a:extLst>
              <a:ext uri="{FF2B5EF4-FFF2-40B4-BE49-F238E27FC236}">
                <a16:creationId xmlns:a16="http://schemas.microsoft.com/office/drawing/2014/main" id="{8EDE5E44-FE0F-4226-BD3B-3FAFF1B6CC5B}"/>
              </a:ext>
            </a:extLst>
          </p:cNvPr>
          <p:cNvPicPr>
            <a:picLocks noChangeAspect="1"/>
          </p:cNvPicPr>
          <p:nvPr/>
        </p:nvPicPr>
        <p:blipFill>
          <a:blip r:embed="rId3"/>
          <a:stretch>
            <a:fillRect/>
          </a:stretch>
        </p:blipFill>
        <p:spPr>
          <a:xfrm>
            <a:off x="1456723" y="550236"/>
            <a:ext cx="1533912" cy="76695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136EB-2BA3-4A07-8A30-06F640953161}"/>
              </a:ext>
            </a:extLst>
          </p:cNvPr>
          <p:cNvSpPr>
            <a:spLocks noGrp="1"/>
          </p:cNvSpPr>
          <p:nvPr>
            <p:ph type="title"/>
          </p:nvPr>
        </p:nvSpPr>
        <p:spPr/>
        <p:txBody>
          <a:bodyPr/>
          <a:lstStyle/>
          <a:p>
            <a:r>
              <a:rPr lang="en-US" dirty="0"/>
              <a:t>Conclusion</a:t>
            </a:r>
            <a:endParaRPr lang="en-150" dirty="0"/>
          </a:p>
        </p:txBody>
      </p:sp>
      <p:sp>
        <p:nvSpPr>
          <p:cNvPr id="3" name="Text Placeholder 2">
            <a:extLst>
              <a:ext uri="{FF2B5EF4-FFF2-40B4-BE49-F238E27FC236}">
                <a16:creationId xmlns:a16="http://schemas.microsoft.com/office/drawing/2014/main" id="{1D201222-2E55-40EB-B6CC-FED7E4ED28F1}"/>
              </a:ext>
            </a:extLst>
          </p:cNvPr>
          <p:cNvSpPr>
            <a:spLocks noGrp="1"/>
          </p:cNvSpPr>
          <p:nvPr>
            <p:ph type="body" idx="1"/>
          </p:nvPr>
        </p:nvSpPr>
        <p:spPr/>
        <p:txBody>
          <a:bodyPr/>
          <a:lstStyle/>
          <a:p>
            <a:r>
              <a:rPr lang="en-US" dirty="0"/>
              <a:t>Identify Threats and React to them.</a:t>
            </a:r>
          </a:p>
          <a:p>
            <a:r>
              <a:rPr lang="en-US" dirty="0"/>
              <a:t>Proper Communication between Stakeholders.</a:t>
            </a:r>
          </a:p>
          <a:p>
            <a:r>
              <a:rPr lang="en-US" dirty="0"/>
              <a:t>Let them resistance to change.</a:t>
            </a:r>
          </a:p>
          <a:p>
            <a:r>
              <a:rPr lang="en-US" dirty="0"/>
              <a:t>We already saw the positive impact after the change.</a:t>
            </a:r>
            <a:endParaRPr lang="en-150" dirty="0"/>
          </a:p>
        </p:txBody>
      </p:sp>
    </p:spTree>
    <p:extLst>
      <p:ext uri="{BB962C8B-B14F-4D97-AF65-F5344CB8AC3E}">
        <p14:creationId xmlns:p14="http://schemas.microsoft.com/office/powerpoint/2010/main" val="39178896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Shape 12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23" name="Shape 123"/>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GB" dirty="0"/>
              <a:t> </a:t>
            </a:r>
            <a:endParaRPr dirty="0"/>
          </a:p>
        </p:txBody>
      </p:sp>
      <p:pic>
        <p:nvPicPr>
          <p:cNvPr id="3" name="Picture 2" descr="A picture containing toy, LEGO, table&#10;&#10;Description generated with very high confidence">
            <a:extLst>
              <a:ext uri="{FF2B5EF4-FFF2-40B4-BE49-F238E27FC236}">
                <a16:creationId xmlns:a16="http://schemas.microsoft.com/office/drawing/2014/main" id="{4B05C9CE-6967-4836-8744-521DFD1EF5B0}"/>
              </a:ext>
            </a:extLst>
          </p:cNvPr>
          <p:cNvPicPr>
            <a:picLocks noChangeAspect="1"/>
          </p:cNvPicPr>
          <p:nvPr/>
        </p:nvPicPr>
        <p:blipFill>
          <a:blip r:embed="rId3"/>
          <a:stretch>
            <a:fillRect/>
          </a:stretch>
        </p:blipFill>
        <p:spPr>
          <a:xfrm>
            <a:off x="0" y="0"/>
            <a:ext cx="9144000" cy="5143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AC483-09A4-4511-B2B9-CD3307F87BC6}"/>
              </a:ext>
            </a:extLst>
          </p:cNvPr>
          <p:cNvSpPr>
            <a:spLocks noGrp="1"/>
          </p:cNvSpPr>
          <p:nvPr>
            <p:ph type="title"/>
          </p:nvPr>
        </p:nvSpPr>
        <p:spPr/>
        <p:txBody>
          <a:bodyPr/>
          <a:lstStyle/>
          <a:p>
            <a:r>
              <a:rPr lang="en-US" dirty="0"/>
              <a:t>Table of Contents</a:t>
            </a:r>
            <a:endParaRPr lang="en-150" dirty="0"/>
          </a:p>
        </p:txBody>
      </p:sp>
      <p:sp>
        <p:nvSpPr>
          <p:cNvPr id="3" name="Content Placeholder 2">
            <a:extLst>
              <a:ext uri="{FF2B5EF4-FFF2-40B4-BE49-F238E27FC236}">
                <a16:creationId xmlns:a16="http://schemas.microsoft.com/office/drawing/2014/main" id="{CDBC29F2-0F57-4CB1-8363-CE4136E60119}"/>
              </a:ext>
            </a:extLst>
          </p:cNvPr>
          <p:cNvSpPr>
            <a:spLocks noGrp="1"/>
          </p:cNvSpPr>
          <p:nvPr>
            <p:ph idx="1"/>
          </p:nvPr>
        </p:nvSpPr>
        <p:spPr>
          <a:xfrm>
            <a:off x="847703" y="1288025"/>
            <a:ext cx="7202456" cy="3283975"/>
          </a:xfrm>
        </p:spPr>
        <p:txBody>
          <a:bodyPr>
            <a:normAutofit fontScale="92500" lnSpcReduction="20000"/>
          </a:bodyPr>
          <a:lstStyle/>
          <a:p>
            <a:r>
              <a:rPr lang="en-US" dirty="0"/>
              <a:t>Assessment of the challenge (high, medium or low) and rationale</a:t>
            </a:r>
          </a:p>
          <a:p>
            <a:r>
              <a:rPr lang="en-US" dirty="0"/>
              <a:t>3 words problem statement</a:t>
            </a:r>
          </a:p>
          <a:p>
            <a:r>
              <a:rPr lang="en-US" dirty="0"/>
              <a:t>Elevator pitch</a:t>
            </a:r>
          </a:p>
          <a:p>
            <a:r>
              <a:rPr lang="en-US" dirty="0"/>
              <a:t>Proposal for project vision</a:t>
            </a:r>
          </a:p>
          <a:p>
            <a:r>
              <a:rPr lang="en-US" dirty="0"/>
              <a:t>Proposal for Change Management team</a:t>
            </a:r>
          </a:p>
          <a:p>
            <a:r>
              <a:rPr lang="en-US" dirty="0"/>
              <a:t>Alignment matrix</a:t>
            </a:r>
          </a:p>
          <a:p>
            <a:r>
              <a:rPr lang="en-US" dirty="0"/>
              <a:t>Threats and opportunity matrix</a:t>
            </a:r>
          </a:p>
          <a:p>
            <a:r>
              <a:rPr lang="en-US" dirty="0"/>
              <a:t>Forced field analysis</a:t>
            </a:r>
          </a:p>
          <a:p>
            <a:r>
              <a:rPr lang="en-US" dirty="0"/>
              <a:t>Stakeholders WIIFM</a:t>
            </a:r>
          </a:p>
          <a:p>
            <a:r>
              <a:rPr lang="en-US" dirty="0"/>
              <a:t>Conclusion</a:t>
            </a:r>
            <a:endParaRPr lang="en-150" dirty="0"/>
          </a:p>
        </p:txBody>
      </p:sp>
    </p:spTree>
    <p:extLst>
      <p:ext uri="{BB962C8B-B14F-4D97-AF65-F5344CB8AC3E}">
        <p14:creationId xmlns:p14="http://schemas.microsoft.com/office/powerpoint/2010/main" val="1414957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Introduction</a:t>
            </a:r>
            <a:endParaRPr/>
          </a:p>
        </p:txBody>
      </p:sp>
      <p:sp>
        <p:nvSpPr>
          <p:cNvPr id="62" name="Shape 62"/>
          <p:cNvSpPr txBox="1">
            <a:spLocks noGrp="1"/>
          </p:cNvSpPr>
          <p:nvPr>
            <p:ph type="body" idx="1"/>
          </p:nvPr>
        </p:nvSpPr>
        <p:spPr>
          <a:xfrm>
            <a:off x="311700" y="1165425"/>
            <a:ext cx="8520600" cy="3667200"/>
          </a:xfrm>
          <a:prstGeom prst="rect">
            <a:avLst/>
          </a:prstGeom>
        </p:spPr>
        <p:txBody>
          <a:bodyPr spcFirstLastPara="1" wrap="square" lIns="91425" tIns="91425" rIns="91425" bIns="91425" anchor="t" anchorCtr="0">
            <a:noAutofit/>
          </a:bodyPr>
          <a:lstStyle/>
          <a:p>
            <a:pPr marL="285750" indent="-285750"/>
            <a:r>
              <a:rPr lang="en-GB" dirty="0">
                <a:solidFill>
                  <a:srgbClr val="000000"/>
                </a:solidFill>
                <a:latin typeface="Calibri"/>
                <a:ea typeface="Calibri"/>
                <a:cs typeface="Calibri"/>
                <a:sym typeface="Calibri"/>
              </a:rPr>
              <a:t>Toys Company :</a:t>
            </a:r>
            <a:r>
              <a:rPr lang="en-GB" dirty="0">
                <a:latin typeface="Calibri"/>
                <a:ea typeface="Calibri"/>
                <a:cs typeface="Calibri"/>
                <a:sym typeface="Calibri"/>
              </a:rPr>
              <a:t> </a:t>
            </a:r>
            <a:r>
              <a:rPr lang="en-GB" dirty="0">
                <a:solidFill>
                  <a:srgbClr val="111111"/>
                </a:solidFill>
                <a:latin typeface="Calibri"/>
                <a:ea typeface="Calibri"/>
                <a:cs typeface="Calibri"/>
                <a:sym typeface="Calibri"/>
              </a:rPr>
              <a:t>Founded in 1932 by Ole Kirk Kristiansen</a:t>
            </a:r>
            <a:endParaRPr dirty="0">
              <a:solidFill>
                <a:srgbClr val="111111"/>
              </a:solidFill>
              <a:latin typeface="Calibri"/>
              <a:ea typeface="Calibri"/>
              <a:cs typeface="Calibri"/>
              <a:sym typeface="Calibri"/>
            </a:endParaRPr>
          </a:p>
          <a:p>
            <a:pPr marL="285750" indent="-285750">
              <a:spcBef>
                <a:spcPts val="1600"/>
              </a:spcBef>
            </a:pPr>
            <a:r>
              <a:rPr lang="en-GB" dirty="0">
                <a:solidFill>
                  <a:srgbClr val="111111"/>
                </a:solidFill>
                <a:latin typeface="Calibri"/>
                <a:ea typeface="Calibri"/>
                <a:cs typeface="Calibri"/>
                <a:sym typeface="Calibri"/>
              </a:rPr>
              <a:t>LEGO is one of the world's largest Construction toy manufacturers.</a:t>
            </a:r>
            <a:endParaRPr dirty="0">
              <a:solidFill>
                <a:srgbClr val="111111"/>
              </a:solidFill>
              <a:latin typeface="Calibri"/>
              <a:ea typeface="Calibri"/>
              <a:cs typeface="Calibri"/>
              <a:sym typeface="Calibri"/>
            </a:endParaRPr>
          </a:p>
          <a:p>
            <a:pPr marL="285750" indent="-285750">
              <a:spcBef>
                <a:spcPts val="1600"/>
              </a:spcBef>
            </a:pPr>
            <a:r>
              <a:rPr lang="en-GB" dirty="0">
                <a:solidFill>
                  <a:srgbClr val="111111"/>
                </a:solidFill>
                <a:latin typeface="Calibri"/>
                <a:ea typeface="Calibri"/>
                <a:cs typeface="Calibri"/>
                <a:sym typeface="Calibri"/>
              </a:rPr>
              <a:t>Headquarters : Billund, Denmark</a:t>
            </a:r>
            <a:endParaRPr dirty="0">
              <a:solidFill>
                <a:srgbClr val="111111"/>
              </a:solidFill>
              <a:latin typeface="Calibri"/>
              <a:ea typeface="Calibri"/>
              <a:cs typeface="Calibri"/>
              <a:sym typeface="Calibri"/>
            </a:endParaRPr>
          </a:p>
          <a:p>
            <a:pPr marL="285750" indent="-285750">
              <a:spcBef>
                <a:spcPts val="1600"/>
              </a:spcBef>
            </a:pPr>
            <a:r>
              <a:rPr lang="en-GB" dirty="0">
                <a:solidFill>
                  <a:srgbClr val="111111"/>
                </a:solidFill>
                <a:latin typeface="Calibri"/>
                <a:ea typeface="Calibri"/>
                <a:cs typeface="Calibri"/>
                <a:sym typeface="Calibri"/>
              </a:rPr>
              <a:t>Number Of Locations : 42</a:t>
            </a:r>
            <a:endParaRPr dirty="0">
              <a:solidFill>
                <a:srgbClr val="111111"/>
              </a:solidFill>
              <a:latin typeface="Calibri"/>
              <a:ea typeface="Calibri"/>
              <a:cs typeface="Calibri"/>
              <a:sym typeface="Calibri"/>
            </a:endParaRPr>
          </a:p>
          <a:p>
            <a:pPr marL="285750" indent="-285750">
              <a:spcBef>
                <a:spcPts val="1600"/>
              </a:spcBef>
            </a:pPr>
            <a:r>
              <a:rPr lang="en-GB" dirty="0">
                <a:solidFill>
                  <a:srgbClr val="111111"/>
                </a:solidFill>
                <a:latin typeface="Calibri"/>
                <a:ea typeface="Calibri"/>
                <a:cs typeface="Calibri"/>
                <a:sym typeface="Calibri"/>
              </a:rPr>
              <a:t>Mission : “To Inspire and Develop the Builders of Tomorrow”</a:t>
            </a:r>
            <a:endParaRPr dirty="0">
              <a:solidFill>
                <a:srgbClr val="111111"/>
              </a:solidFill>
              <a:latin typeface="Calibri"/>
              <a:ea typeface="Calibri"/>
              <a:cs typeface="Calibri"/>
              <a:sym typeface="Calibri"/>
            </a:endParaRPr>
          </a:p>
          <a:p>
            <a:pPr marL="285750" indent="-285750">
              <a:spcBef>
                <a:spcPts val="1600"/>
              </a:spcBef>
            </a:pPr>
            <a:r>
              <a:rPr lang="en-GB" dirty="0">
                <a:latin typeface="Calibri"/>
                <a:ea typeface="Calibri"/>
                <a:cs typeface="Calibri"/>
                <a:sym typeface="Calibri"/>
              </a:rPr>
              <a:t>Vision : “We want to pioneer new ways of Playing”</a:t>
            </a:r>
            <a:endParaRPr dirty="0">
              <a:latin typeface="Calibri"/>
              <a:ea typeface="Calibri"/>
              <a:cs typeface="Calibri"/>
              <a:sym typeface="Calibri"/>
            </a:endParaRPr>
          </a:p>
          <a:p>
            <a:pPr marL="0" lvl="0" indent="0" rtl="0">
              <a:spcBef>
                <a:spcPts val="1600"/>
              </a:spcBef>
              <a:spcAft>
                <a:spcPts val="0"/>
              </a:spcAft>
              <a:buNone/>
            </a:pPr>
            <a:endParaRPr dirty="0">
              <a:solidFill>
                <a:srgbClr val="111111"/>
              </a:solidFill>
              <a:highlight>
                <a:srgbClr val="FFFFFF"/>
              </a:highlight>
              <a:latin typeface="Calibri"/>
              <a:ea typeface="Calibri"/>
              <a:cs typeface="Calibri"/>
              <a:sym typeface="Calibri"/>
            </a:endParaRPr>
          </a:p>
          <a:p>
            <a:pPr marL="0" lvl="0" indent="0" rtl="0">
              <a:spcBef>
                <a:spcPts val="1600"/>
              </a:spcBef>
              <a:spcAft>
                <a:spcPts val="0"/>
              </a:spcAft>
              <a:buNone/>
            </a:pPr>
            <a:endParaRPr dirty="0">
              <a:solidFill>
                <a:srgbClr val="111111"/>
              </a:solidFill>
              <a:highlight>
                <a:srgbClr val="FFFFFF"/>
              </a:highlight>
              <a:latin typeface="Calibri"/>
              <a:ea typeface="Calibri"/>
              <a:cs typeface="Calibri"/>
              <a:sym typeface="Calibri"/>
            </a:endParaRPr>
          </a:p>
          <a:p>
            <a:pPr marL="0" lvl="0" indent="0" rtl="0">
              <a:spcBef>
                <a:spcPts val="1600"/>
              </a:spcBef>
              <a:spcAft>
                <a:spcPts val="0"/>
              </a:spcAft>
              <a:buNone/>
            </a:pPr>
            <a:endParaRPr dirty="0">
              <a:solidFill>
                <a:srgbClr val="111111"/>
              </a:solidFill>
              <a:highlight>
                <a:srgbClr val="FFFFFF"/>
              </a:highlight>
              <a:latin typeface="Calibri"/>
              <a:ea typeface="Calibri"/>
              <a:cs typeface="Calibri"/>
              <a:sym typeface="Calibri"/>
            </a:endParaRPr>
          </a:p>
          <a:p>
            <a:pPr marL="0" lvl="0" indent="0">
              <a:spcBef>
                <a:spcPts val="1600"/>
              </a:spcBef>
              <a:spcAft>
                <a:spcPts val="1600"/>
              </a:spcAft>
              <a:buNone/>
            </a:pPr>
            <a:endParaRPr dirty="0"/>
          </a:p>
        </p:txBody>
      </p:sp>
      <p:pic>
        <p:nvPicPr>
          <p:cNvPr id="63" name="Shape 63"/>
          <p:cNvPicPr preferRelativeResize="0"/>
          <p:nvPr/>
        </p:nvPicPr>
        <p:blipFill>
          <a:blip r:embed="rId3">
            <a:alphaModFix/>
          </a:blip>
          <a:stretch>
            <a:fillRect/>
          </a:stretch>
        </p:blipFill>
        <p:spPr>
          <a:xfrm>
            <a:off x="7082575" y="405225"/>
            <a:ext cx="1610850" cy="1188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Shape 68"/>
          <p:cNvSpPr txBox="1">
            <a:spLocks noGrp="1"/>
          </p:cNvSpPr>
          <p:nvPr>
            <p:ph type="title"/>
          </p:nvPr>
        </p:nvSpPr>
        <p:spPr>
          <a:xfrm>
            <a:off x="311700" y="185275"/>
            <a:ext cx="8520600" cy="9672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GB" dirty="0"/>
              <a:t>Challenge Assessment </a:t>
            </a:r>
            <a:endParaRPr dirty="0"/>
          </a:p>
          <a:p>
            <a:pPr marL="0" lvl="0" indent="0" algn="ctr">
              <a:spcBef>
                <a:spcPts val="0"/>
              </a:spcBef>
              <a:spcAft>
                <a:spcPts val="0"/>
              </a:spcAft>
              <a:buNone/>
            </a:pPr>
            <a:r>
              <a:rPr lang="en-GB" dirty="0"/>
              <a:t>and rationale</a:t>
            </a:r>
            <a:endParaRPr dirty="0"/>
          </a:p>
        </p:txBody>
      </p:sp>
      <p:sp>
        <p:nvSpPr>
          <p:cNvPr id="69" name="Shape 69"/>
          <p:cNvSpPr txBox="1">
            <a:spLocks noGrp="1"/>
          </p:cNvSpPr>
          <p:nvPr>
            <p:ph type="body" idx="1"/>
          </p:nvPr>
        </p:nvSpPr>
        <p:spPr>
          <a:xfrm>
            <a:off x="311700" y="1152475"/>
            <a:ext cx="8520600" cy="3583548"/>
          </a:xfrm>
          <a:prstGeom prst="rect">
            <a:avLst/>
          </a:prstGeom>
        </p:spPr>
        <p:txBody>
          <a:bodyPr spcFirstLastPara="1" wrap="square" lIns="91425" tIns="91425" rIns="91425" bIns="91425" anchor="t" anchorCtr="0">
            <a:noAutofit/>
          </a:bodyPr>
          <a:lstStyle/>
          <a:p>
            <a:pPr marL="285750" indent="-285750"/>
            <a:r>
              <a:rPr lang="en-GB" dirty="0"/>
              <a:t>Impact: High</a:t>
            </a:r>
          </a:p>
          <a:p>
            <a:pPr marL="285750" indent="-285750"/>
            <a:r>
              <a:rPr lang="en-GB" dirty="0"/>
              <a:t>Reason: </a:t>
            </a:r>
          </a:p>
          <a:p>
            <a:pPr marL="742950" lvl="1" indent="-285750"/>
            <a:r>
              <a:rPr lang="en-GB" dirty="0"/>
              <a:t>Attack the base price of product and to optimise product offer by 30%</a:t>
            </a:r>
            <a:endParaRPr dirty="0"/>
          </a:p>
          <a:p>
            <a:pPr marL="742950" lvl="1" indent="-285750"/>
            <a:r>
              <a:rPr lang="en-GB" dirty="0"/>
              <a:t>Casting off theme parks and Lego store programs</a:t>
            </a:r>
            <a:endParaRPr dirty="0"/>
          </a:p>
          <a:p>
            <a:pPr marL="742950" lvl="1" indent="-285750"/>
            <a:r>
              <a:rPr lang="en-GB" dirty="0"/>
              <a:t>Focusing on the rate of conventional and adjacencies </a:t>
            </a:r>
            <a:endParaRPr dirty="0"/>
          </a:p>
          <a:p>
            <a:pPr marL="742950" lvl="1" indent="-285750"/>
            <a:r>
              <a:rPr lang="en-GB" dirty="0"/>
              <a:t>Focus on better Understanding of end users</a:t>
            </a:r>
            <a:endParaRPr dirty="0"/>
          </a:p>
          <a:p>
            <a:pPr marL="742950" lvl="1" indent="-285750">
              <a:spcAft>
                <a:spcPts val="1600"/>
              </a:spcAft>
            </a:pPr>
            <a:r>
              <a:rPr lang="en-GB" dirty="0"/>
              <a:t>40 % Overstocked with unsold merchandise in SKU.</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Shape 7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a:spcBef>
                <a:spcPts val="0"/>
              </a:spcBef>
              <a:spcAft>
                <a:spcPts val="0"/>
              </a:spcAft>
              <a:buClr>
                <a:schemeClr val="dk1"/>
              </a:buClr>
              <a:buSzPts val="1100"/>
              <a:buFont typeface="Arial"/>
              <a:buNone/>
            </a:pPr>
            <a:r>
              <a:rPr lang="en-GB" dirty="0"/>
              <a:t>3 words problem statement</a:t>
            </a:r>
            <a:endParaRPr dirty="0"/>
          </a:p>
          <a:p>
            <a:pPr marL="0" lvl="0" indent="0">
              <a:spcBef>
                <a:spcPts val="0"/>
              </a:spcBef>
              <a:spcAft>
                <a:spcPts val="0"/>
              </a:spcAft>
              <a:buNone/>
            </a:pPr>
            <a:endParaRPr dirty="0"/>
          </a:p>
        </p:txBody>
      </p:sp>
      <p:sp>
        <p:nvSpPr>
          <p:cNvPr id="75" name="Shape 75"/>
          <p:cNvSpPr txBox="1">
            <a:spLocks noGrp="1"/>
          </p:cNvSpPr>
          <p:nvPr>
            <p:ph type="body" idx="1"/>
          </p:nvPr>
        </p:nvSpPr>
        <p:spPr>
          <a:prstGeom prst="rect">
            <a:avLst/>
          </a:prstGeom>
        </p:spPr>
        <p:txBody>
          <a:bodyPr spcFirstLastPara="1" wrap="square" lIns="91425" tIns="91425" rIns="91425" bIns="91425" anchor="t" anchorCtr="0">
            <a:noAutofit/>
          </a:bodyPr>
          <a:lstStyle/>
          <a:p>
            <a:pPr marL="285750" indent="-285750"/>
            <a:r>
              <a:rPr lang="en-GB" dirty="0"/>
              <a:t>Overstocking</a:t>
            </a:r>
          </a:p>
          <a:p>
            <a:pPr marL="285750" indent="-285750"/>
            <a:r>
              <a:rPr lang="en-GB" dirty="0"/>
              <a:t>Adjacencies</a:t>
            </a:r>
          </a:p>
          <a:p>
            <a:pPr marL="285750" indent="-285750"/>
            <a:r>
              <a:rPr lang="en-GB" dirty="0"/>
              <a:t>Competition</a:t>
            </a:r>
          </a:p>
          <a:p>
            <a:pPr marL="285750" indent="-285750"/>
            <a:endParaRPr lang="en-GB" dirty="0"/>
          </a:p>
          <a:p>
            <a:pPr marL="285750" indent="-285750"/>
            <a:endParaRPr dirty="0"/>
          </a:p>
        </p:txBody>
      </p:sp>
      <p:pic>
        <p:nvPicPr>
          <p:cNvPr id="7" name="Picture 6">
            <a:extLst>
              <a:ext uri="{FF2B5EF4-FFF2-40B4-BE49-F238E27FC236}">
                <a16:creationId xmlns:a16="http://schemas.microsoft.com/office/drawing/2014/main" id="{5B95DF19-7ECC-42C0-8AE4-561E7988B7FA}"/>
              </a:ext>
            </a:extLst>
          </p:cNvPr>
          <p:cNvPicPr>
            <a:picLocks noChangeAspect="1"/>
          </p:cNvPicPr>
          <p:nvPr/>
        </p:nvPicPr>
        <p:blipFill>
          <a:blip r:embed="rId3"/>
          <a:stretch>
            <a:fillRect/>
          </a:stretch>
        </p:blipFill>
        <p:spPr>
          <a:xfrm>
            <a:off x="7578073" y="71506"/>
            <a:ext cx="1254227" cy="125422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Shape 8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GB"/>
              <a:t>Elevator pitch</a:t>
            </a:r>
            <a:endParaRPr/>
          </a:p>
        </p:txBody>
      </p:sp>
      <p:sp>
        <p:nvSpPr>
          <p:cNvPr id="81" name="Shape 81"/>
          <p:cNvSpPr txBox="1">
            <a:spLocks noGrp="1"/>
          </p:cNvSpPr>
          <p:nvPr>
            <p:ph type="body" idx="1"/>
          </p:nvPr>
        </p:nvSpPr>
        <p:spPr>
          <a:prstGeom prst="rect">
            <a:avLst/>
          </a:prstGeom>
        </p:spPr>
        <p:txBody>
          <a:bodyPr spcFirstLastPara="1" wrap="square" lIns="91425" tIns="91425" rIns="91425" bIns="91425" anchor="t" anchorCtr="0">
            <a:noAutofit/>
          </a:bodyPr>
          <a:lstStyle/>
          <a:p>
            <a:pPr marL="285750" indent="-285750"/>
            <a:r>
              <a:rPr lang="en-GB" dirty="0"/>
              <a:t>The Lego was not able to figure out the uncontrollable loses they were making since 2000 until 2006.the significant increment in profits in 2003 marked up significant work up only leading to declination in profit by 40%.</a:t>
            </a:r>
            <a:endParaRPr dirty="0"/>
          </a:p>
          <a:p>
            <a:pPr marL="285750" indent="-285750">
              <a:spcBef>
                <a:spcPts val="1600"/>
              </a:spcBef>
              <a:spcAft>
                <a:spcPts val="1600"/>
              </a:spcAft>
            </a:pPr>
            <a:r>
              <a:rPr lang="en-GB" dirty="0"/>
              <a:t>This led to minds breaking into problem solving mode and reduce factor like 3 to 5 adjacencies every year this issue was fixed by focusing on conventional products like DUPLO  LEGO movie series </a:t>
            </a:r>
            <a:r>
              <a:rPr lang="en-GB" dirty="0" err="1"/>
              <a:t>legos</a:t>
            </a:r>
            <a:r>
              <a:rPr lang="en-GB" dirty="0"/>
              <a:t> and AFOLS.</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GB"/>
              <a:t>Proposal for project vision</a:t>
            </a:r>
            <a:endParaRPr/>
          </a:p>
        </p:txBody>
      </p:sp>
      <p:sp>
        <p:nvSpPr>
          <p:cNvPr id="87" name="Shape 87"/>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a:p>
            <a:pPr marL="285750" indent="-285750">
              <a:spcBef>
                <a:spcPts val="1600"/>
              </a:spcBef>
            </a:pPr>
            <a:r>
              <a:rPr lang="en-GB" dirty="0"/>
              <a:t>Rationalise the Product Offer - return to basics</a:t>
            </a:r>
            <a:endParaRPr dirty="0"/>
          </a:p>
          <a:p>
            <a:pPr marL="285750" indent="-285750">
              <a:spcBef>
                <a:spcPts val="1600"/>
              </a:spcBef>
            </a:pPr>
            <a:r>
              <a:rPr lang="en-GB" dirty="0"/>
              <a:t>Effective Communication down the hierarchy</a:t>
            </a:r>
            <a:endParaRPr dirty="0"/>
          </a:p>
          <a:p>
            <a:pPr marL="285750" indent="-285750">
              <a:spcBef>
                <a:spcPts val="1600"/>
              </a:spcBef>
            </a:pPr>
            <a:r>
              <a:rPr lang="en-GB" dirty="0"/>
              <a:t>Market Research with Profitable Products Analysis</a:t>
            </a:r>
            <a:endParaRPr dirty="0"/>
          </a:p>
          <a:p>
            <a:pPr marL="285750" indent="-285750">
              <a:spcBef>
                <a:spcPts val="1600"/>
              </a:spcBef>
              <a:spcAft>
                <a:spcPts val="1600"/>
              </a:spcAft>
            </a:pPr>
            <a:r>
              <a:rPr lang="en-GB" dirty="0"/>
              <a:t>Proper Channels to contact retailers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Shape 9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GB"/>
              <a:t>Proposal for Change Management team</a:t>
            </a:r>
            <a:endParaRPr/>
          </a:p>
        </p:txBody>
      </p:sp>
      <p:sp>
        <p:nvSpPr>
          <p:cNvPr id="93" name="Shape 93"/>
          <p:cNvSpPr txBox="1">
            <a:spLocks noGrp="1"/>
          </p:cNvSpPr>
          <p:nvPr>
            <p:ph type="body" idx="1"/>
          </p:nvPr>
        </p:nvSpPr>
        <p:spPr>
          <a:prstGeom prst="rect">
            <a:avLst/>
          </a:prstGeom>
        </p:spPr>
        <p:txBody>
          <a:bodyPr spcFirstLastPara="1" wrap="square" lIns="91425" tIns="91425" rIns="91425" bIns="91425" anchor="t" anchorCtr="0">
            <a:noAutofit/>
          </a:bodyPr>
          <a:lstStyle/>
          <a:p>
            <a:pPr marL="285750" indent="-285750"/>
            <a:r>
              <a:rPr lang="en-GB" dirty="0"/>
              <a:t>The change management team proposed following:</a:t>
            </a:r>
            <a:endParaRPr dirty="0"/>
          </a:p>
          <a:p>
            <a:pPr marL="285750" indent="-285750">
              <a:spcBef>
                <a:spcPts val="1600"/>
              </a:spcBef>
            </a:pPr>
            <a:r>
              <a:rPr lang="en-GB" dirty="0"/>
              <a:t>To cut down cost associated with production (mainly, reducing alteration to design and quality ). </a:t>
            </a:r>
          </a:p>
          <a:p>
            <a:pPr marL="285750" indent="-285750">
              <a:spcBef>
                <a:spcPts val="1600"/>
              </a:spcBef>
            </a:pPr>
            <a:r>
              <a:rPr lang="en-GB" dirty="0"/>
              <a:t>This further led to job cuts because the factory basis moved closer in Europe.</a:t>
            </a:r>
            <a:endParaRPr dirty="0"/>
          </a:p>
          <a:p>
            <a:pPr marL="285750" indent="-285750">
              <a:spcBef>
                <a:spcPts val="1600"/>
              </a:spcBef>
              <a:spcAft>
                <a:spcPts val="1600"/>
              </a:spcAft>
            </a:pPr>
            <a:r>
              <a:rPr lang="en-GB" dirty="0"/>
              <a:t>Better Segmentation this was mainly about focusing more on conventional products which was mainly success on DUPLO BIONICLE LEGO STAR WAR and HARRY Potter Series.</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Shape 9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GB"/>
              <a:t>Alignment matrix</a:t>
            </a:r>
            <a:endParaRPr/>
          </a:p>
        </p:txBody>
      </p:sp>
      <p:graphicFrame>
        <p:nvGraphicFramePr>
          <p:cNvPr id="3" name="Table 2">
            <a:extLst>
              <a:ext uri="{FF2B5EF4-FFF2-40B4-BE49-F238E27FC236}">
                <a16:creationId xmlns:a16="http://schemas.microsoft.com/office/drawing/2014/main" id="{D432D157-332E-4CCA-99F9-F66D536FB836}"/>
              </a:ext>
            </a:extLst>
          </p:cNvPr>
          <p:cNvGraphicFramePr>
            <a:graphicFrameLocks noGrp="1"/>
          </p:cNvGraphicFramePr>
          <p:nvPr>
            <p:extLst>
              <p:ext uri="{D42A27DB-BD31-4B8C-83A1-F6EECF244321}">
                <p14:modId xmlns:p14="http://schemas.microsoft.com/office/powerpoint/2010/main" val="2198638241"/>
              </p:ext>
            </p:extLst>
          </p:nvPr>
        </p:nvGraphicFramePr>
        <p:xfrm>
          <a:off x="511277" y="1212526"/>
          <a:ext cx="8200104" cy="2756859"/>
        </p:xfrm>
        <a:graphic>
          <a:graphicData uri="http://schemas.openxmlformats.org/drawingml/2006/table">
            <a:tbl>
              <a:tblPr firstRow="1" bandRow="1">
                <a:tableStyleId>{B8568D42-DD54-4927-A6B1-ECEA10885D94}</a:tableStyleId>
              </a:tblPr>
              <a:tblGrid>
                <a:gridCol w="1366684">
                  <a:extLst>
                    <a:ext uri="{9D8B030D-6E8A-4147-A177-3AD203B41FA5}">
                      <a16:colId xmlns:a16="http://schemas.microsoft.com/office/drawing/2014/main" val="3700027722"/>
                    </a:ext>
                  </a:extLst>
                </a:gridCol>
                <a:gridCol w="1366684">
                  <a:extLst>
                    <a:ext uri="{9D8B030D-6E8A-4147-A177-3AD203B41FA5}">
                      <a16:colId xmlns:a16="http://schemas.microsoft.com/office/drawing/2014/main" val="3416200815"/>
                    </a:ext>
                  </a:extLst>
                </a:gridCol>
                <a:gridCol w="1366684">
                  <a:extLst>
                    <a:ext uri="{9D8B030D-6E8A-4147-A177-3AD203B41FA5}">
                      <a16:colId xmlns:a16="http://schemas.microsoft.com/office/drawing/2014/main" val="1863299236"/>
                    </a:ext>
                  </a:extLst>
                </a:gridCol>
                <a:gridCol w="1366684">
                  <a:extLst>
                    <a:ext uri="{9D8B030D-6E8A-4147-A177-3AD203B41FA5}">
                      <a16:colId xmlns:a16="http://schemas.microsoft.com/office/drawing/2014/main" val="4281058290"/>
                    </a:ext>
                  </a:extLst>
                </a:gridCol>
                <a:gridCol w="1366684">
                  <a:extLst>
                    <a:ext uri="{9D8B030D-6E8A-4147-A177-3AD203B41FA5}">
                      <a16:colId xmlns:a16="http://schemas.microsoft.com/office/drawing/2014/main" val="791748083"/>
                    </a:ext>
                  </a:extLst>
                </a:gridCol>
                <a:gridCol w="1366684">
                  <a:extLst>
                    <a:ext uri="{9D8B030D-6E8A-4147-A177-3AD203B41FA5}">
                      <a16:colId xmlns:a16="http://schemas.microsoft.com/office/drawing/2014/main" val="1199676448"/>
                    </a:ext>
                  </a:extLst>
                </a:gridCol>
              </a:tblGrid>
              <a:tr h="471203">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dirty="0">
                          <a:sym typeface="Wingdings" panose="05000000000000000000" pitchFamily="2" charset="2"/>
                        </a:rPr>
                        <a:t>Currently or Propose Projects</a:t>
                      </a:r>
                      <a:endParaRPr lang="en-US" baseline="0" dirty="0">
                        <a:sym typeface="Wingdings" panose="05000000000000000000" pitchFamily="2" charset="2"/>
                      </a:endParaRP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dirty="0"/>
                        <a:t>Productivity</a:t>
                      </a:r>
                      <a:endParaRPr lang="en-150" dirty="0"/>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dirty="0"/>
                        <a:t>Quality</a:t>
                      </a:r>
                      <a:endParaRPr lang="en-150" dirty="0"/>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dirty="0"/>
                        <a:t>Customer Service</a:t>
                      </a:r>
                      <a:endParaRPr lang="en-150" dirty="0"/>
                    </a:p>
                  </a:txBody>
                  <a:tcPr/>
                </a:tc>
                <a:tc>
                  <a:txBody>
                    <a:bodyPr/>
                    <a:lstStyle/>
                    <a:p>
                      <a:pPr algn="ctr"/>
                      <a:r>
                        <a:rPr lang="en-US" dirty="0"/>
                        <a:t>Cost</a:t>
                      </a:r>
                      <a:endParaRPr lang="en-150" dirty="0"/>
                    </a:p>
                  </a:txBody>
                  <a:tcPr/>
                </a:tc>
                <a:tc>
                  <a:txBody>
                    <a:bodyPr/>
                    <a:lstStyle/>
                    <a:p>
                      <a:pPr algn="ctr"/>
                      <a:r>
                        <a:rPr lang="en-US" dirty="0"/>
                        <a:t>Growth</a:t>
                      </a:r>
                      <a:endParaRPr lang="en-150" dirty="0"/>
                    </a:p>
                  </a:txBody>
                  <a:tcPr/>
                </a:tc>
                <a:extLst>
                  <a:ext uri="{0D108BD9-81ED-4DB2-BD59-A6C34878D82A}">
                    <a16:rowId xmlns:a16="http://schemas.microsoft.com/office/drawing/2014/main" val="3143015548"/>
                  </a:ext>
                </a:extLst>
              </a:tr>
              <a:tr h="347453">
                <a:tc>
                  <a:txBody>
                    <a:bodyPr/>
                    <a:lstStyle/>
                    <a:p>
                      <a:pPr algn="ctr"/>
                      <a:r>
                        <a:rPr lang="en-US" dirty="0"/>
                        <a:t>Third Party Contracts</a:t>
                      </a:r>
                      <a:endParaRPr lang="en-150" dirty="0"/>
                    </a:p>
                  </a:txBody>
                  <a:tcPr/>
                </a:tc>
                <a:tc>
                  <a:txBody>
                    <a:bodyPr/>
                    <a:lstStyle/>
                    <a:p>
                      <a:pPr algn="ctr"/>
                      <a:r>
                        <a:rPr lang="en-US" dirty="0"/>
                        <a:t>✔</a:t>
                      </a:r>
                      <a:endParaRPr lang="en-150" dirty="0"/>
                    </a:p>
                  </a:txBody>
                  <a:tcPr/>
                </a:tc>
                <a:tc>
                  <a:txBody>
                    <a:bodyPr/>
                    <a:lstStyle/>
                    <a:p>
                      <a:pPr algn="ctr"/>
                      <a:endParaRPr lang="en-150"/>
                    </a:p>
                  </a:txBody>
                  <a:tcPr/>
                </a:tc>
                <a:tc>
                  <a:txBody>
                    <a:bodyPr/>
                    <a:lstStyle/>
                    <a:p>
                      <a:pPr algn="ctr"/>
                      <a:endParaRPr lang="en-150" dirty="0"/>
                    </a:p>
                  </a:txBody>
                  <a:tcPr/>
                </a:tc>
                <a:tc>
                  <a:txBody>
                    <a:bodyPr/>
                    <a:lstStyle/>
                    <a:p>
                      <a:pPr algn="ctr"/>
                      <a:endParaRPr lang="en-150" dirty="0"/>
                    </a:p>
                  </a:txBody>
                  <a:tcPr/>
                </a:tc>
                <a:tc>
                  <a:txBody>
                    <a:bodyPr/>
                    <a:lstStyle/>
                    <a:p>
                      <a:pPr algn="ctr"/>
                      <a:r>
                        <a:rPr lang="en-US" dirty="0"/>
                        <a:t>✔</a:t>
                      </a:r>
                      <a:endParaRPr lang="en-150" dirty="0"/>
                    </a:p>
                  </a:txBody>
                  <a:tcPr/>
                </a:tc>
                <a:extLst>
                  <a:ext uri="{0D108BD9-81ED-4DB2-BD59-A6C34878D82A}">
                    <a16:rowId xmlns:a16="http://schemas.microsoft.com/office/drawing/2014/main" val="3521041067"/>
                  </a:ext>
                </a:extLst>
              </a:tr>
              <a:tr h="347453">
                <a:tc>
                  <a:txBody>
                    <a:bodyPr/>
                    <a:lstStyle/>
                    <a:p>
                      <a:pPr algn="ctr"/>
                      <a:r>
                        <a:rPr lang="en-US" dirty="0"/>
                        <a:t>Cost</a:t>
                      </a:r>
                      <a:endParaRPr lang="en-150" dirty="0"/>
                    </a:p>
                  </a:txBody>
                  <a:tcPr/>
                </a:tc>
                <a:tc>
                  <a:txBody>
                    <a:bodyPr/>
                    <a:lstStyle/>
                    <a:p>
                      <a:pPr algn="ctr"/>
                      <a:endParaRPr lang="en-150"/>
                    </a:p>
                  </a:txBody>
                  <a:tcPr/>
                </a:tc>
                <a:tc>
                  <a:txBody>
                    <a:bodyPr/>
                    <a:lstStyle/>
                    <a:p>
                      <a:pPr algn="ctr"/>
                      <a:endParaRPr lang="en-150" dirty="0"/>
                    </a:p>
                  </a:txBody>
                  <a:tcPr/>
                </a:tc>
                <a:tc>
                  <a:txBody>
                    <a:bodyPr/>
                    <a:lstStyle/>
                    <a:p>
                      <a:pPr algn="ctr"/>
                      <a:r>
                        <a:rPr lang="en-US" dirty="0"/>
                        <a:t>✔</a:t>
                      </a:r>
                      <a:endParaRPr lang="en-150" dirty="0"/>
                    </a:p>
                  </a:txBody>
                  <a:tcPr/>
                </a:tc>
                <a:tc>
                  <a:txBody>
                    <a:bodyPr/>
                    <a:lstStyle/>
                    <a:p>
                      <a:pPr algn="ctr"/>
                      <a:endParaRPr lang="en-150" dirty="0"/>
                    </a:p>
                  </a:txBody>
                  <a:tcPr/>
                </a:tc>
                <a:tc>
                  <a:txBody>
                    <a:bodyPr/>
                    <a:lstStyle/>
                    <a:p>
                      <a:pPr algn="ctr"/>
                      <a:endParaRPr lang="en-150" dirty="0"/>
                    </a:p>
                  </a:txBody>
                  <a:tcPr/>
                </a:tc>
                <a:extLst>
                  <a:ext uri="{0D108BD9-81ED-4DB2-BD59-A6C34878D82A}">
                    <a16:rowId xmlns:a16="http://schemas.microsoft.com/office/drawing/2014/main" val="3226394275"/>
                  </a:ext>
                </a:extLst>
              </a:tr>
              <a:tr h="347453">
                <a:tc>
                  <a:txBody>
                    <a:bodyPr/>
                    <a:lstStyle/>
                    <a:p>
                      <a:pPr algn="ctr"/>
                      <a:r>
                        <a:rPr lang="en-US" dirty="0"/>
                        <a:t>Introducing new products</a:t>
                      </a:r>
                      <a:endParaRPr lang="en-150" dirty="0"/>
                    </a:p>
                  </a:txBody>
                  <a:tcPr/>
                </a:tc>
                <a:tc>
                  <a:txBody>
                    <a:bodyPr/>
                    <a:lstStyle/>
                    <a:p>
                      <a:pPr algn="ctr"/>
                      <a:r>
                        <a:rPr lang="en-US" dirty="0"/>
                        <a:t>✔</a:t>
                      </a:r>
                      <a:endParaRPr lang="en-150" dirty="0"/>
                    </a:p>
                  </a:txBody>
                  <a:tcPr/>
                </a:tc>
                <a:tc>
                  <a:txBody>
                    <a:bodyPr/>
                    <a:lstStyle/>
                    <a:p>
                      <a:pPr algn="ctr"/>
                      <a:r>
                        <a:rPr lang="en-US" dirty="0"/>
                        <a:t>✔</a:t>
                      </a:r>
                      <a:endParaRPr lang="en-150" dirty="0"/>
                    </a:p>
                  </a:txBody>
                  <a:tcPr/>
                </a:tc>
                <a:tc>
                  <a:txBody>
                    <a:bodyPr/>
                    <a:lstStyle/>
                    <a:p>
                      <a:pPr algn="ctr"/>
                      <a:endParaRPr lang="en-150"/>
                    </a:p>
                  </a:txBody>
                  <a:tcPr/>
                </a:tc>
                <a:tc>
                  <a:txBody>
                    <a:bodyPr/>
                    <a:lstStyle/>
                    <a:p>
                      <a:pPr algn="ctr"/>
                      <a:r>
                        <a:rPr lang="en-US" dirty="0"/>
                        <a:t>✔</a:t>
                      </a:r>
                      <a:endParaRPr lang="en-150" dirty="0"/>
                    </a:p>
                  </a:txBody>
                  <a:tcPr/>
                </a:tc>
                <a:tc>
                  <a:txBody>
                    <a:bodyPr/>
                    <a:lstStyle/>
                    <a:p>
                      <a:pPr algn="ctr"/>
                      <a:endParaRPr lang="en-150" dirty="0"/>
                    </a:p>
                  </a:txBody>
                  <a:tcPr/>
                </a:tc>
                <a:extLst>
                  <a:ext uri="{0D108BD9-81ED-4DB2-BD59-A6C34878D82A}">
                    <a16:rowId xmlns:a16="http://schemas.microsoft.com/office/drawing/2014/main" val="544619082"/>
                  </a:ext>
                </a:extLst>
              </a:tr>
              <a:tr h="347453">
                <a:tc>
                  <a:txBody>
                    <a:bodyPr/>
                    <a:lstStyle/>
                    <a:p>
                      <a:pPr algn="ctr"/>
                      <a:r>
                        <a:rPr lang="en-US" dirty="0"/>
                        <a:t>Sales</a:t>
                      </a:r>
                      <a:endParaRPr lang="en-150" dirty="0"/>
                    </a:p>
                  </a:txBody>
                  <a:tcPr/>
                </a:tc>
                <a:tc>
                  <a:txBody>
                    <a:bodyPr/>
                    <a:lstStyle/>
                    <a:p>
                      <a:pPr algn="ctr"/>
                      <a:r>
                        <a:rPr lang="en-US" dirty="0"/>
                        <a:t>✔</a:t>
                      </a:r>
                      <a:endParaRPr lang="en-150" dirty="0"/>
                    </a:p>
                  </a:txBody>
                  <a:tcPr/>
                </a:tc>
                <a:tc>
                  <a:txBody>
                    <a:bodyPr/>
                    <a:lstStyle/>
                    <a:p>
                      <a:pPr algn="ctr"/>
                      <a:endParaRPr lang="en-150" dirty="0"/>
                    </a:p>
                  </a:txBody>
                  <a:tcPr/>
                </a:tc>
                <a:tc>
                  <a:txBody>
                    <a:bodyPr/>
                    <a:lstStyle/>
                    <a:p>
                      <a:pPr algn="ctr"/>
                      <a:endParaRPr lang="en-150"/>
                    </a:p>
                  </a:txBody>
                  <a:tcPr/>
                </a:tc>
                <a:tc>
                  <a:txBody>
                    <a:bodyPr/>
                    <a:lstStyle/>
                    <a:p>
                      <a:pPr algn="ctr"/>
                      <a:endParaRPr lang="en-150"/>
                    </a:p>
                  </a:txBody>
                  <a:tcPr/>
                </a:tc>
                <a:tc>
                  <a:txBody>
                    <a:bodyPr/>
                    <a:lstStyle/>
                    <a:p>
                      <a:pPr algn="ctr"/>
                      <a:endParaRPr lang="en-150"/>
                    </a:p>
                  </a:txBody>
                  <a:tcPr/>
                </a:tc>
                <a:extLst>
                  <a:ext uri="{0D108BD9-81ED-4DB2-BD59-A6C34878D82A}">
                    <a16:rowId xmlns:a16="http://schemas.microsoft.com/office/drawing/2014/main" val="4024682111"/>
                  </a:ext>
                </a:extLst>
              </a:tr>
              <a:tr h="347453">
                <a:tc>
                  <a:txBody>
                    <a:bodyPr/>
                    <a:lstStyle/>
                    <a:p>
                      <a:pPr algn="ctr"/>
                      <a:r>
                        <a:rPr lang="en-US" dirty="0"/>
                        <a:t>Marketing Sale</a:t>
                      </a:r>
                      <a:endParaRPr lang="en-150" dirty="0"/>
                    </a:p>
                  </a:txBody>
                  <a:tcPr/>
                </a:tc>
                <a:tc>
                  <a:txBody>
                    <a:bodyPr/>
                    <a:lstStyle/>
                    <a:p>
                      <a:pPr algn="ctr"/>
                      <a:r>
                        <a:rPr lang="en-US" dirty="0"/>
                        <a:t>✔</a:t>
                      </a:r>
                      <a:endParaRPr lang="en-150" dirty="0"/>
                    </a:p>
                  </a:txBody>
                  <a:tcPr/>
                </a:tc>
                <a:tc>
                  <a:txBody>
                    <a:bodyPr/>
                    <a:lstStyle/>
                    <a:p>
                      <a:pPr algn="ctr"/>
                      <a:r>
                        <a:rPr lang="en-US" dirty="0"/>
                        <a:t>✔</a:t>
                      </a:r>
                      <a:endParaRPr lang="en-150" dirty="0"/>
                    </a:p>
                  </a:txBody>
                  <a:tcPr/>
                </a:tc>
                <a:tc>
                  <a:txBody>
                    <a:bodyPr/>
                    <a:lstStyle/>
                    <a:p>
                      <a:pPr algn="ctr"/>
                      <a:endParaRPr lang="en-150" dirty="0"/>
                    </a:p>
                  </a:txBody>
                  <a:tcPr/>
                </a:tc>
                <a:tc>
                  <a:txBody>
                    <a:bodyPr/>
                    <a:lstStyle/>
                    <a:p>
                      <a:pPr algn="ctr"/>
                      <a:endParaRPr lang="en-150"/>
                    </a:p>
                  </a:txBody>
                  <a:tcPr/>
                </a:tc>
                <a:tc>
                  <a:txBody>
                    <a:bodyPr/>
                    <a:lstStyle/>
                    <a:p>
                      <a:pPr algn="ctr"/>
                      <a:r>
                        <a:rPr lang="en-US" dirty="0"/>
                        <a:t>✔</a:t>
                      </a:r>
                      <a:endParaRPr lang="en-150" dirty="0"/>
                    </a:p>
                  </a:txBody>
                  <a:tcPr/>
                </a:tc>
                <a:extLst>
                  <a:ext uri="{0D108BD9-81ED-4DB2-BD59-A6C34878D82A}">
                    <a16:rowId xmlns:a16="http://schemas.microsoft.com/office/drawing/2014/main" val="584969607"/>
                  </a:ext>
                </a:extLst>
              </a:tr>
            </a:tbl>
          </a:graphicData>
        </a:graphic>
      </p:graphicFrame>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CDCE0"/>
      </a:lt2>
      <a:accent1>
        <a:srgbClr val="415588"/>
      </a:accent1>
      <a:accent2>
        <a:srgbClr val="4294B6"/>
      </a:accent2>
      <a:accent3>
        <a:srgbClr val="087D7C"/>
      </a:accent3>
      <a:accent4>
        <a:srgbClr val="2CB663"/>
      </a:accent4>
      <a:accent5>
        <a:srgbClr val="DF8822"/>
      </a:accent5>
      <a:accent6>
        <a:srgbClr val="BC410A"/>
      </a:accent6>
      <a:hlink>
        <a:srgbClr val="5977C4"/>
      </a:hlink>
      <a:folHlink>
        <a:srgbClr val="A1A9BF"/>
      </a:folHlink>
    </a:clrScheme>
    <a:fontScheme name="Gallery">
      <a:majorFont>
        <a:latin typeface="Century Gothic" panose="020B0502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lumMod val="108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E050AC27-895F-4B90-991D-A6818FC89AB6}"/>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TotalTime>
  <Words>684</Words>
  <Application>Microsoft Office PowerPoint</Application>
  <PresentationFormat>On-screen Show (16:9)</PresentationFormat>
  <Paragraphs>126</Paragraphs>
  <Slides>15</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Century Gothic</vt:lpstr>
      <vt:lpstr>Wingdings</vt:lpstr>
      <vt:lpstr>Gallery</vt:lpstr>
      <vt:lpstr>THE LEGO CASE STUDY</vt:lpstr>
      <vt:lpstr>Table of Contents</vt:lpstr>
      <vt:lpstr>Introduction</vt:lpstr>
      <vt:lpstr>Challenge Assessment  and rationale</vt:lpstr>
      <vt:lpstr>3 words problem statement </vt:lpstr>
      <vt:lpstr>Elevator pitch</vt:lpstr>
      <vt:lpstr>Proposal for project vision</vt:lpstr>
      <vt:lpstr>Proposal for Change Management team</vt:lpstr>
      <vt:lpstr>Alignment matrix</vt:lpstr>
      <vt:lpstr>LEGO Brand Stores Problems</vt:lpstr>
      <vt:lpstr>Forced field analysis</vt:lpstr>
      <vt:lpstr>Threats and opportunity matrix</vt:lpstr>
      <vt:lpstr>Stakeholders WIIFM</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LEGO CASE STUDY</dc:title>
  <dc:creator>HarrisZmZ</dc:creator>
  <cp:lastModifiedBy>HarrisZmZ</cp:lastModifiedBy>
  <cp:revision>19</cp:revision>
  <dcterms:created xsi:type="dcterms:W3CDTF">2018-07-11T07:33:45Z</dcterms:created>
  <dcterms:modified xsi:type="dcterms:W3CDTF">2018-07-11T08:38:40Z</dcterms:modified>
</cp:coreProperties>
</file>